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embeddings/oleObject1.bin" ContentType="application/vnd.openxmlformats-officedocument.oleObject"/>
  <Override PartName="/ppt/embeddings/oleObject2.bin" ContentType="application/vnd.openxmlformats-officedocument.oleObject"/>
  <Override PartName="/ppt/tags/tag3.xml" ContentType="application/vnd.openxmlformats-officedocument.presentationml.tags+xml"/>
  <Override PartName="/ppt/tags/tag4.xml" ContentType="application/vnd.openxmlformats-officedocument.presentationml.tags+xml"/>
  <Override PartName="/ppt/embeddings/oleObject3.bin" ContentType="application/vnd.openxmlformats-officedocument.oleObject"/>
  <Override PartName="/ppt/embeddings/oleObject4.bin" ContentType="application/vnd.openxmlformats-officedocument.oleObject"/>
  <Override PartName="/ppt/tags/tag5.xml" ContentType="application/vnd.openxmlformats-officedocument.presentationml.tags+xml"/>
  <Override PartName="/ppt/embeddings/oleObject5.bin" ContentType="application/vnd.openxmlformats-officedocument.oleObject"/>
  <Override PartName="/ppt/tags/tag6.xml" ContentType="application/vnd.openxmlformats-officedocument.presentationml.tags+xml"/>
  <Override PartName="/ppt/embeddings/oleObject6.bin" ContentType="application/vnd.openxmlformats-officedocument.oleObject"/>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embeddings/oleObject7.bin" ContentType="application/vnd.openxmlformats-officedocument.oleObject"/>
  <Override PartName="/ppt/tags/tag8.xml" ContentType="application/vnd.openxmlformats-officedocument.presentationml.tags+xml"/>
  <Override PartName="/ppt/embeddings/oleObject8.bin" ContentType="application/vnd.openxmlformats-officedocument.oleObject"/>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embeddings/oleObject9.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723" r:id="rId5"/>
  </p:sldMasterIdLst>
  <p:notesMasterIdLst>
    <p:notesMasterId r:id="rId43"/>
  </p:notesMasterIdLst>
  <p:sldIdLst>
    <p:sldId id="328" r:id="rId6"/>
    <p:sldId id="315" r:id="rId7"/>
    <p:sldId id="278" r:id="rId8"/>
    <p:sldId id="279" r:id="rId9"/>
    <p:sldId id="293" r:id="rId10"/>
    <p:sldId id="280" r:id="rId11"/>
    <p:sldId id="281" r:id="rId12"/>
    <p:sldId id="334" r:id="rId13"/>
    <p:sldId id="282" r:id="rId14"/>
    <p:sldId id="332" r:id="rId15"/>
    <p:sldId id="330" r:id="rId16"/>
    <p:sldId id="335" r:id="rId17"/>
    <p:sldId id="284" r:id="rId18"/>
    <p:sldId id="333" r:id="rId19"/>
    <p:sldId id="329" r:id="rId20"/>
    <p:sldId id="285" r:id="rId21"/>
    <p:sldId id="286" r:id="rId22"/>
    <p:sldId id="331" r:id="rId23"/>
    <p:sldId id="289" r:id="rId24"/>
    <p:sldId id="290" r:id="rId25"/>
    <p:sldId id="292" r:id="rId26"/>
    <p:sldId id="291" r:id="rId27"/>
    <p:sldId id="295" r:id="rId28"/>
    <p:sldId id="296" r:id="rId29"/>
    <p:sldId id="303" r:id="rId30"/>
    <p:sldId id="304" r:id="rId31"/>
    <p:sldId id="305" r:id="rId32"/>
    <p:sldId id="317" r:id="rId33"/>
    <p:sldId id="294" r:id="rId34"/>
    <p:sldId id="297" r:id="rId35"/>
    <p:sldId id="298" r:id="rId36"/>
    <p:sldId id="300" r:id="rId37"/>
    <p:sldId id="299" r:id="rId38"/>
    <p:sldId id="301" r:id="rId39"/>
    <p:sldId id="306" r:id="rId40"/>
    <p:sldId id="302" r:id="rId41"/>
    <p:sldId id="314"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pos="7469" userDrawn="1">
          <p15:clr>
            <a:srgbClr val="A4A3A4"/>
          </p15:clr>
        </p15:guide>
        <p15:guide id="3" pos="211"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0980" autoAdjust="0"/>
  </p:normalViewPr>
  <p:slideViewPr>
    <p:cSldViewPr snapToGrid="0" showGuides="1">
      <p:cViewPr varScale="1">
        <p:scale>
          <a:sx n="94" d="100"/>
          <a:sy n="94" d="100"/>
        </p:scale>
        <p:origin x="-816" y="-112"/>
      </p:cViewPr>
      <p:guideLst>
        <p:guide orient="horz" pos="2160"/>
        <p:guide pos="7469"/>
        <p:guide pos="2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FB090-D227-4AE3-8457-EA947E7D3013}" type="datetimeFigureOut">
              <a:rPr lang="de-DE" smtClean="0"/>
              <a:t>12.11.19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3142-2D1F-49AD-8143-39EEC2EFE255}" type="slidenum">
              <a:rPr lang="de-DE" smtClean="0"/>
              <a:t>‹#›</a:t>
            </a:fld>
            <a:endParaRPr lang="de-DE"/>
          </a:p>
        </p:txBody>
      </p:sp>
    </p:spTree>
    <p:extLst>
      <p:ext uri="{BB962C8B-B14F-4D97-AF65-F5344CB8AC3E}">
        <p14:creationId xmlns:p14="http://schemas.microsoft.com/office/powerpoint/2010/main" val="109956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1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854960B8-AC67-479A-A2D5-801105C5EF17}" type="slidenum">
              <a:rPr lang="de-DE" smtClean="0">
                <a:solidFill>
                  <a:prstClr val="black"/>
                </a:solidFill>
              </a:rPr>
              <a:pPr/>
              <a:t>3</a:t>
            </a:fld>
            <a:endParaRPr lang="de-DE">
              <a:solidFill>
                <a:prstClr val="black"/>
              </a:solidFill>
            </a:endParaRPr>
          </a:p>
        </p:txBody>
      </p:sp>
    </p:spTree>
    <p:extLst>
      <p:ext uri="{BB962C8B-B14F-4D97-AF65-F5344CB8AC3E}">
        <p14:creationId xmlns:p14="http://schemas.microsoft.com/office/powerpoint/2010/main" val="116154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6</a:t>
            </a:fld>
            <a:endParaRPr lang="de-DE"/>
          </a:p>
        </p:txBody>
      </p:sp>
    </p:spTree>
    <p:extLst>
      <p:ext uri="{BB962C8B-B14F-4D97-AF65-F5344CB8AC3E}">
        <p14:creationId xmlns:p14="http://schemas.microsoft.com/office/powerpoint/2010/main" val="557750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13</a:t>
            </a:fld>
            <a:endParaRPr lang="de-DE"/>
          </a:p>
        </p:txBody>
      </p:sp>
    </p:spTree>
    <p:extLst>
      <p:ext uri="{BB962C8B-B14F-4D97-AF65-F5344CB8AC3E}">
        <p14:creationId xmlns:p14="http://schemas.microsoft.com/office/powerpoint/2010/main" val="2657359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17</a:t>
            </a:fld>
            <a:endParaRPr lang="de-DE"/>
          </a:p>
        </p:txBody>
      </p:sp>
    </p:spTree>
    <p:extLst>
      <p:ext uri="{BB962C8B-B14F-4D97-AF65-F5344CB8AC3E}">
        <p14:creationId xmlns:p14="http://schemas.microsoft.com/office/powerpoint/2010/main" val="267870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30</a:t>
            </a:fld>
            <a:endParaRPr lang="de-DE"/>
          </a:p>
        </p:txBody>
      </p:sp>
    </p:spTree>
    <p:extLst>
      <p:ext uri="{BB962C8B-B14F-4D97-AF65-F5344CB8AC3E}">
        <p14:creationId xmlns:p14="http://schemas.microsoft.com/office/powerpoint/2010/main" val="101254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32</a:t>
            </a:fld>
            <a:endParaRPr lang="de-DE"/>
          </a:p>
        </p:txBody>
      </p:sp>
    </p:spTree>
    <p:extLst>
      <p:ext uri="{BB962C8B-B14F-4D97-AF65-F5344CB8AC3E}">
        <p14:creationId xmlns:p14="http://schemas.microsoft.com/office/powerpoint/2010/main" val="1289215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9.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xml"/><Relationship Id="rId4" Type="http://schemas.openxmlformats.org/officeDocument/2006/relationships/slideMaster" Target="../slideMasters/slideMaster1.xml"/><Relationship Id="rId5" Type="http://schemas.openxmlformats.org/officeDocument/2006/relationships/oleObject" Target="../embeddings/oleObject1.bin"/><Relationship Id="rId6" Type="http://schemas.openxmlformats.org/officeDocument/2006/relationships/image" Target="../media/image10.emf"/><Relationship Id="rId7" Type="http://schemas.openxmlformats.org/officeDocument/2006/relationships/oleObject" Target="../embeddings/oleObject2.bin"/><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Master" Target="../slideMasters/slideMaster1.xml"/><Relationship Id="rId5" Type="http://schemas.openxmlformats.org/officeDocument/2006/relationships/oleObject" Target="../embeddings/oleObject3.bin"/><Relationship Id="rId6" Type="http://schemas.openxmlformats.org/officeDocument/2006/relationships/image" Target="../media/image11.emf"/><Relationship Id="rId7" Type="http://schemas.openxmlformats.org/officeDocument/2006/relationships/oleObject" Target="../embeddings/oleObject4.bin"/><Relationship Id="rId1" Type="http://schemas.openxmlformats.org/officeDocument/2006/relationships/vmlDrawing" Target="../drawings/vmlDrawing2.vml"/><Relationship Id="rId2" Type="http://schemas.openxmlformats.org/officeDocument/2006/relationships/tags" Target="../tags/tag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9.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5.bin"/><Relationship Id="rId5"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tags" Target="../tags/tag5.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6.bin"/><Relationship Id="rId5" Type="http://schemas.openxmlformats.org/officeDocument/2006/relationships/image" Target="../media/image11.emf"/><Relationship Id="rId1" Type="http://schemas.openxmlformats.org/officeDocument/2006/relationships/vmlDrawing" Target="../drawings/vmlDrawing4.vml"/><Relationship Id="rId2" Type="http://schemas.openxmlformats.org/officeDocument/2006/relationships/tags" Target="../tags/tag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oleObject" Target="../embeddings/oleObject8.bin"/><Relationship Id="rId5" Type="http://schemas.openxmlformats.org/officeDocument/2006/relationships/image" Target="../media/image12.emf"/><Relationship Id="rId1" Type="http://schemas.openxmlformats.org/officeDocument/2006/relationships/vmlDrawing" Target="../drawings/vmlDrawing6.vml"/><Relationship Id="rId2" Type="http://schemas.openxmlformats.org/officeDocument/2006/relationships/tags" Target="../tags/tag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xmlns="" id="{33313F0D-3898-4B58-9D9D-EA5053120FF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xmlns="" id="{15D1E3DA-A8B2-470A-A6A4-58C68C840DB2}"/>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xmlns="" id="{F4FCBF2B-4040-4442-8F98-9B2B12CD8F27}"/>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xmlns="" id="{B8B2E488-3AF0-47FE-BBFC-9FEB544708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29" name="Untertitel 2">
            <a:extLst>
              <a:ext uri="{FF2B5EF4-FFF2-40B4-BE49-F238E27FC236}">
                <a16:creationId xmlns:a16="http://schemas.microsoft.com/office/drawing/2014/main" xmlns="" id="{732CB4B1-9DC6-456F-87C3-6B645B629EF4}"/>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xmlns="" id="{1BFE0F8F-510D-45A1-A7ED-68F086227207}"/>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xmlns="" id="{5E04E6CC-8C53-4BA0-81B3-5700B642F98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xmlns="" id="{2772E6B9-5485-4F03-96E2-AA728ED67AF4}"/>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xmlns="" id="{4E4E7E1D-3B99-4158-B04C-E44030A69B8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8">
                <a:extLst>
                  <a:ext uri="{FF2B5EF4-FFF2-40B4-BE49-F238E27FC236}">
                    <a16:creationId xmlns:a16="http://schemas.microsoft.com/office/drawing/2014/main" xmlns="" id="{6AE7F2C6-504E-4F83-A5D7-3C90D5BEE014}"/>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xmlns="" id="{FA2BCD1A-B3F5-4400-9086-E3F75152212C}"/>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xmlns="" id="{473AA787-AB0C-41BB-A405-4FE9178F5E13}"/>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xmlns="" id="{9F50CBC7-30AA-4E19-AE85-92AE3EABD2D6}"/>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A79B1939-A629-4C39-84E0-B97479CCB856}"/>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xmlns="" id="{18FF6D0D-1859-4614-92D3-4BD476FE5E2D}"/>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xmlns="" id="{B0A9D13C-70FB-436D-BE9A-1765227D6CF9}"/>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xmlns="" id="{E91F651B-F77A-4B96-9844-1278BD72457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xmlns="" id="{FF3D189D-B540-4A5B-A264-DBA3AA3AA411}"/>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68390685"/>
      </p:ext>
    </p:extLst>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xmlns="" id="{A6422153-FBE6-41CB-BAEA-ECF37FC46E96}"/>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xmlns="" id="{BA2BC7C8-E077-4DA7-8693-DF686348F15A}"/>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xmlns="" id="{41674334-8F64-4E8A-ADF8-6C21F1B273E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xmlns="" id="{9EEBF0C3-4BBB-4B0D-9FAD-344677E2453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xmlns="" id="{261CAD9A-006B-4FDC-92EB-1ABB582FB8CB}"/>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xmlns="" id="{5F455365-F586-465B-A2FE-2FBAB24A5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xmlns="" id="{7F4927DC-2F0A-464F-8A1B-A36D0B55BBC0}"/>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483534063"/>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xmlns="" id="{BCA4032E-2D3D-4203-9EFB-5890D02D0362}"/>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xmlns="" id="{28ACF759-CE29-41B4-A1C8-26EFD35D80A6}"/>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xmlns="" id="{74F9C693-D37F-4708-9BFB-C1599ECE6E3A}"/>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xmlns="" id="{C9F3C613-C5F4-42C7-91D1-401B74FA4973}"/>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xmlns="" id="{87189610-D091-4AF0-9717-9DE30F05A56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xmlns="" id="{16438BCB-AC13-4108-A650-D8726C0DC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xmlns="" id="{D4EB9C0A-B785-432C-B470-53C29FBF0B51}"/>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8414659"/>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xmlns="" id="{2F31C0D7-F6A2-4C97-8969-EA958F1A43F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xmlns="" id="{9CE13657-2A90-4FAD-912D-0DA698B3A83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xmlns="" id="{2028F784-F2FC-49AC-9586-24114452A322}"/>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xmlns="" id="{0150BB11-180E-482D-BB51-257D42450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29" name="Untertitel 2">
            <a:extLst>
              <a:ext uri="{FF2B5EF4-FFF2-40B4-BE49-F238E27FC236}">
                <a16:creationId xmlns:a16="http://schemas.microsoft.com/office/drawing/2014/main" xmlns="" id="{40C95BFB-ED8D-41F8-8251-F02970A105EE}"/>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xmlns="" id="{11CDC5B8-D3F0-45DE-AFA3-F515D3E8605E}"/>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xmlns="" id="{D2AFED74-5034-4A1C-A085-CC0C1F92B1D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xmlns="" id="{4B8CEEF6-821B-41A2-991F-67517846CBEE}"/>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xmlns="" id="{ACD85732-0DB5-4572-9492-E4869CF4C56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8">
                <a:extLst>
                  <a:ext uri="{FF2B5EF4-FFF2-40B4-BE49-F238E27FC236}">
                    <a16:creationId xmlns:a16="http://schemas.microsoft.com/office/drawing/2014/main" xmlns="" id="{72AD5E4B-FA38-45A2-B249-F9E785DF9B15}"/>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xmlns="" id="{6AD0C292-99C0-4290-A71E-0D5E08D0A5F0}"/>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xmlns="" id="{7F17711A-68C0-4FFE-AB08-A6DC43A1C1A0}"/>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xmlns="" id="{3B660ED0-EB29-4B8C-854E-0C664C03D382}"/>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3236B833-44AC-42ED-94F1-DF5DC6AA19B7}"/>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xmlns="" id="{A2C6AD24-27B4-46CC-AF6C-B5098A354192}"/>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xmlns="" id="{64AA6184-6E1B-48D9-ADF7-B4A515AD4C77}"/>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xmlns="" id="{A3FEEE21-442D-43B4-98C3-60A70BFCC40F}"/>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xmlns="" id="{81BFF525-A8FD-4DCA-9D1F-179E30061BA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536945537"/>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xmlns="" id="{60310886-C385-4E82-9AF5-42F7155B78F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xmlns="" id="{06745E23-5375-4097-A53A-7280F1C4D712}"/>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xmlns="" id="{C5E13430-603D-435A-88FB-8F8A8286E373}"/>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xmlns="" id="{C9F5910C-A085-4AF0-A41F-1A82AA59F617}"/>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xmlns="" id="{E4873520-F420-4C03-94BE-BF5CE301FE69}"/>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xmlns="" id="{CB7D17AD-F3C2-48B2-A83C-A99DCC2C0FEA}"/>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xmlns="" id="{8D0DDCBD-F8C5-4A0E-9971-D47F573B6490}"/>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a:t>
            </a:fld>
            <a:endParaRPr lang="de-DE" dirty="0">
              <a:solidFill>
                <a:srgbClr val="791F82"/>
              </a:solidFill>
            </a:endParaRPr>
          </a:p>
        </p:txBody>
      </p:sp>
      <p:grpSp>
        <p:nvGrpSpPr>
          <p:cNvPr id="30" name="Gruppieren 29">
            <a:extLst>
              <a:ext uri="{FF2B5EF4-FFF2-40B4-BE49-F238E27FC236}">
                <a16:creationId xmlns:a16="http://schemas.microsoft.com/office/drawing/2014/main" xmlns="" id="{DA84D182-3054-4BDA-85BB-8FD2BC4FB92C}"/>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xmlns="" id="{4F363928-83BB-4CED-91ED-5118B584B245}"/>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xmlns="" id="{78ACE63B-F788-436B-94C8-70ABA54034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xmlns="" id="{0FDE9180-278D-468E-B9EE-8B710152D0C6}"/>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xmlns="" id="{5CE100DC-0692-474C-BCB6-5652322EEE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xmlns="" id="{0C8CAE56-9FCC-4DF6-B7D0-69D552D30D0E}"/>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585275076"/>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xmlns="" id="{63C1EAB9-02EF-42AF-81B7-A1503BC9FB95}"/>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xmlns="" id="{A8EBDB08-6BAB-484F-9FDF-DC534DBAA9D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xmlns="" id="{E041D1D4-5930-4C21-91A4-138974EB4A13}"/>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xmlns="" id="{EBA347AE-A5D7-425F-A218-26DE5631EB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30" name="Gerade Verbindung 19">
            <a:extLst>
              <a:ext uri="{FF2B5EF4-FFF2-40B4-BE49-F238E27FC236}">
                <a16:creationId xmlns:a16="http://schemas.microsoft.com/office/drawing/2014/main" xmlns="" id="{32ED4F0B-D949-4B67-8E07-EECBCDAC2F58}"/>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99C8689F-8F92-4460-A0E3-99FB53927180}"/>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xmlns="" id="{2E60EDBA-445D-43AD-8538-69A233A674DF}"/>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xmlns="" id="{8AFA2B58-2A21-418A-A6F1-96BA1E348EB0}"/>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xmlns="" id="{1BE9371B-0D37-4104-BFEF-A373E4E6D72C}"/>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xmlns="" id="{4C42AF0E-F8C7-4B65-8C03-E2265CB83ECD}"/>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xmlns="" id="{05A1E6EE-B6C9-4849-9EC4-56000C4CFEF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259A3158-347C-46F3-9008-72BDFF415BAB}"/>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xmlns="" id="{621E2087-9A12-44E0-8713-A8A8EC842147}"/>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xmlns="" id="{03A7D29E-772A-40C7-85E6-D97692CC0B5C}"/>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xmlns="" id="{27FC153D-7C49-4253-8997-DFFA13D898AB}"/>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4011201754"/>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xmlns="" id="{464D60F5-2C68-4D87-A47F-9D62F367871D}"/>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xmlns="" id="{49FC9E56-C7E4-45CF-82DC-11DB73E5CD95}"/>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xmlns="" id="{8DBB1BB4-0B44-4A07-AC1E-B36D1714C80A}"/>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xmlns="" id="{1F785FAB-0937-4229-B863-C10D6700DA4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10533852"/>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xmlns="" id="{3FBCB49C-C135-4998-AB52-69B1C1675DC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478072019"/>
      </p:ext>
    </p:extLst>
  </p:cSld>
  <p:clrMapOvr>
    <a:masterClrMapping/>
  </p:clrMapOvr>
  <p:transition xmlns:p14="http://schemas.microsoft.com/office/powerpoint/2010/mai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58785206"/>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xmlns="" id="{ACD68AF5-4AEA-4CDE-88AE-F3BD6760E25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xmlns="" id="{19D78455-D4B8-4F7F-BC4C-318ABB35F70D}"/>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xmlns="" id="{1BFCF5EE-E398-4FF3-A8E8-58E0E8601240}"/>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xmlns="" id="{64F3EB05-7F60-40AB-8753-A7138339008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xmlns="" id="{8D256910-3B9F-4148-A119-EC15C99FC407}"/>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xmlns="" id="{3670B543-38BB-4556-A40A-FE7ECD14C4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xmlns="" id="{BCA3271E-98EC-4CD4-8A7B-82B73ED0F2F9}"/>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66499874"/>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xmlns="" id="{1245363C-FBDC-4306-A859-341D20852143}"/>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xmlns="" id="{CA3D8DCD-A885-4A03-87CA-85785B9FE338}"/>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xmlns="" id="{559EFEBC-5DA1-4341-A0AA-24CF3ECD8FD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xmlns="" id="{C1A75BF5-0B3E-4494-8F32-33BD957DB3F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xmlns="" id="{49806F85-D61B-4DCB-B0FA-8CC71856A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xmlns="" id="{76EF7C53-6EF2-421E-84AE-D8570F2DCB3C}"/>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03312943"/>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xmlns="" id="{629BED6D-0045-4A4A-A936-9245A04464B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xmlns="" id="{5D3107A5-7A5C-4163-864D-5DB31F1569B6}"/>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xmlns="" id="{18534A73-93FF-4A62-AE81-629BAC614FEE}"/>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xmlns="" id="{BDE822FC-165C-4AD9-BB85-459CF6D004B4}"/>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xmlns="" id="{A9DD74FE-5C0D-414C-A4FF-6EDBC859D111}"/>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xmlns="" id="{17CDE90B-4683-411E-A0AB-9B8D93398982}"/>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xmlns="" id="{EF164302-456E-4A54-A5C4-4C24B1CFF298}"/>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a:t>
            </a:fld>
            <a:endParaRPr lang="de-DE" dirty="0">
              <a:solidFill>
                <a:srgbClr val="791F82"/>
              </a:solidFill>
            </a:endParaRPr>
          </a:p>
        </p:txBody>
      </p:sp>
      <p:grpSp>
        <p:nvGrpSpPr>
          <p:cNvPr id="30" name="Gruppieren 29">
            <a:extLst>
              <a:ext uri="{FF2B5EF4-FFF2-40B4-BE49-F238E27FC236}">
                <a16:creationId xmlns:a16="http://schemas.microsoft.com/office/drawing/2014/main" xmlns="" id="{E9AF0664-832A-48E1-AC33-2C32457CDB94}"/>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xmlns="" id="{82ACF49A-B437-43A4-BB63-905656270F0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xmlns="" id="{578C3257-7555-4427-9DC2-1317733FBE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xmlns="" id="{9D518642-0454-4DFE-84AB-1157373BE5BA}"/>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xmlns="" id="{CD9CE625-362A-4729-A9EB-6B2D00764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xmlns="" id="{F44C8C21-6E01-4743-B6FA-4E13264E6384}"/>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550600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xmlns="" id="{1A2ECC78-DFCE-42FB-8E41-EF38D1F7F81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xmlns="" id="{1386F5CF-C6DE-4089-9492-D5DBD0A1521E}"/>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xmlns="" id="{CB4EABF9-716D-4FAB-B1D8-ED89CA11CA48}"/>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xmlns="" id="{AD3C02A6-080C-4006-8BDD-EFBFA83CE9A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xmlns="" id="{F302F5D0-EC3D-4FD2-AECB-EDC806DDAA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xmlns="" id="{7849938F-74BF-4D21-B3AA-73148D8DDF2B}"/>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xmlns="" id="{ABADE445-8A33-4E8D-9CFF-BE6E284C7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xmlns="" id="{72E831A9-9AC4-41CA-8CAA-0A48A8622CAC}"/>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74290432"/>
      </p:ext>
    </p:extLst>
  </p:cSld>
  <p:clrMapOvr>
    <a:masterClrMapping/>
  </p:clrMapOvr>
  <p:transition xmlns:p14="http://schemas.microsoft.com/office/powerpoint/2010/mai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xmlns="" id="{9B4C8592-33F4-402E-AD0C-92D0F2EFF173}"/>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xmlns="" id="{2465277B-297D-4E50-B544-A0559C0C55B2}"/>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xmlns="" id="{69912A40-5E1D-4469-8CAE-EFA390FFFC6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xmlns="" id="{D8071B65-07F5-4B09-8BF6-7F2250AF20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xmlns="" id="{E78604E9-2824-4DB9-BA71-A188B96E2AE7}"/>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xmlns="" id="{460406B0-CA51-4C05-BB35-1BE734AA2A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xmlns="" id="{F7CF1B86-AF57-47DC-91D9-6A34C903EA33}"/>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0810717"/>
      </p:ext>
    </p:extLst>
  </p:cSld>
  <p:clrMapOvr>
    <a:masterClrMapping/>
  </p:clrMapOvr>
  <p:transition xmlns:p14="http://schemas.microsoft.com/office/powerpoint/2010/mai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xmlns="" id="{8A40AAFB-5E57-4D99-A604-C1ECE2205FB4}"/>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xmlns="" id="{6107178A-F844-4F13-81C5-C2BAE15642DE}"/>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xmlns="" id="{3BC80781-7388-4F9B-87D4-D6A001EDAA0E}"/>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xmlns="" id="{3DC921DD-C935-48E4-90A1-3AE2BA2A9746}"/>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xmlns="" id="{72F07914-AC0A-4948-9FA9-BE7CE9775850}"/>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xmlns="" id="{D4E4FCE4-F146-4CD2-8706-04AA5138B6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xmlns="" id="{008FA32C-DA10-4D38-9486-F7E75E39F97A}"/>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275695133"/>
      </p:ext>
    </p:extLst>
  </p:cSld>
  <p:clrMapOvr>
    <a:masterClrMapping/>
  </p:clrMapOvr>
  <p:transition xmlns:p14="http://schemas.microsoft.com/office/powerpoint/2010/mai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139" name="think-cell Folie" r:id="rId5" imgW="245" imgH="245" progId="TCLayout.ActiveDocument.1">
                  <p:embed/>
                </p:oleObj>
              </mc:Choice>
              <mc:Fallback>
                <p:oleObj name="think-cell Folie" r:id="rId5" imgW="245" imgH="245" progId="TCLayout.ActiveDocument.1">
                  <p:embed/>
                  <p:pic>
                    <p:nvPicPr>
                      <p:cNvPr id="7" name="Object 6"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a:solidFill>
                  <a:prstClr val="black"/>
                </a:solidFill>
                <a:sym typeface="Wingdings"/>
              </a:rPr>
              <a:t>  </a:t>
            </a:r>
            <a:fld id="{443B15C8-972D-49F6-9B7C-5A2154A8C95F}" type="slidenum">
              <a:rPr lang="de-DE" smtClean="0">
                <a:solidFill>
                  <a:prstClr val="black"/>
                </a:solidFill>
              </a:rPr>
              <a:pPr/>
              <a:t>‹#›</a:t>
            </a:fld>
            <a:endParaRPr lang="de-DE" dirty="0">
              <a:solidFill>
                <a:prstClr val="black"/>
              </a:solidFill>
            </a:endParaRPr>
          </a:p>
        </p:txBody>
      </p:sp>
      <p:sp>
        <p:nvSpPr>
          <p:cNvPr id="26" name="Titel 2"/>
          <p:cNvSpPr txBox="1">
            <a:spLocks/>
          </p:cNvSpPr>
          <p:nvPr/>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graphicFrame>
        <p:nvGraphicFramePr>
          <p:cNvPr id="40" name="Object 6" hidden="1">
            <a:extLst>
              <a:ext uri="{FF2B5EF4-FFF2-40B4-BE49-F238E27FC236}">
                <a16:creationId xmlns:a16="http://schemas.microsoft.com/office/drawing/2014/main" xmlns="" id="{773F7A5D-1147-425C-AA46-AF92BD82B9AF}"/>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140" name="think-cell Folie" r:id="rId7" imgW="245" imgH="245" progId="TCLayout.ActiveDocument.1">
                  <p:embed/>
                </p:oleObj>
              </mc:Choice>
              <mc:Fallback>
                <p:oleObj name="think-cell Folie" r:id="rId7" imgW="245" imgH="245" progId="TCLayout.ActiveDocument.1">
                  <p:embed/>
                  <p:pic>
                    <p:nvPicPr>
                      <p:cNvPr id="40" name="Object 6" hidden="1">
                        <a:extLst>
                          <a:ext uri="{FF2B5EF4-FFF2-40B4-BE49-F238E27FC236}">
                            <a16:creationId xmlns:a16="http://schemas.microsoft.com/office/drawing/2014/main" xmlns="" id="{773F7A5D-1147-425C-AA46-AF92BD82B9AF}"/>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41" name="Titel 2">
            <a:extLst>
              <a:ext uri="{FF2B5EF4-FFF2-40B4-BE49-F238E27FC236}">
                <a16:creationId xmlns:a16="http://schemas.microsoft.com/office/drawing/2014/main" xmlns="" id="{2FBEA302-8F4E-4182-996A-44C95ABF1078}"/>
              </a:ext>
            </a:extLst>
          </p:cNvPr>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4233848980"/>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163" name="think-cell Folie" r:id="rId5" imgW="360" imgH="360" progId="TCLayout.ActiveDocument.1">
                  <p:embed/>
                </p:oleObj>
              </mc:Choice>
              <mc:Fallback>
                <p:oleObj name="think-cell Folie" r:id="rId5" imgW="360" imgH="360" progId="TCLayout.ActiveDocument.1">
                  <p:embed/>
                  <p:pic>
                    <p:nvPicPr>
                      <p:cNvPr id="2" name="Objekt 1"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Mastertitelformat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a:solidFill>
                  <a:prstClr val="black"/>
                </a:solidFill>
                <a:sym typeface="Wingdings"/>
              </a:rPr>
              <a:t>  </a:t>
            </a:r>
            <a:fld id="{443B15C8-972D-49F6-9B7C-5A2154A8C95F}" type="slidenum">
              <a:rPr lang="de-DE" smtClean="0">
                <a:solidFill>
                  <a:prstClr val="black"/>
                </a:solidFill>
              </a:rPr>
              <a:pPr/>
              <a:t>‹#›</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graphicFrame>
        <p:nvGraphicFramePr>
          <p:cNvPr id="9" name="Objekt 8" hidden="1">
            <a:extLst>
              <a:ext uri="{FF2B5EF4-FFF2-40B4-BE49-F238E27FC236}">
                <a16:creationId xmlns:a16="http://schemas.microsoft.com/office/drawing/2014/main" xmlns="" id="{FE7CC625-C67F-4F1E-BA5B-3EEAF5C25E24}"/>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164" name="think-cell Folie" r:id="rId7" imgW="360" imgH="360" progId="TCLayout.ActiveDocument.1">
                  <p:embed/>
                </p:oleObj>
              </mc:Choice>
              <mc:Fallback>
                <p:oleObj name="think-cell Folie" r:id="rId7" imgW="360" imgH="360" progId="TCLayout.ActiveDocument.1">
                  <p:embed/>
                  <p:pic>
                    <p:nvPicPr>
                      <p:cNvPr id="9" name="Objekt 8" hidden="1">
                        <a:extLst>
                          <a:ext uri="{FF2B5EF4-FFF2-40B4-BE49-F238E27FC236}">
                            <a16:creationId xmlns:a16="http://schemas.microsoft.com/office/drawing/2014/main" xmlns="" id="{FE7CC625-C67F-4F1E-BA5B-3EEAF5C25E24}"/>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Tree>
    <p:extLst>
      <p:ext uri="{BB962C8B-B14F-4D97-AF65-F5344CB8AC3E}">
        <p14:creationId xmlns:p14="http://schemas.microsoft.com/office/powerpoint/2010/main" val="3816910833"/>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5364440"/>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654676165"/>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228908138"/>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23757657"/>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246001457"/>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xmlns="" id="{F1823CE6-FC2B-4649-8506-7926D94F2071}"/>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xmlns="" id="{F7444B87-7DE9-48DA-92D9-F775D65173CA}"/>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xmlns="" id="{5D5099CE-4692-40DE-B7DE-400C9932656D}"/>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xmlns="" id="{AA3E25A2-AB5F-4B1A-B983-961366EB45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30" name="Gerade Verbindung 19">
            <a:extLst>
              <a:ext uri="{FF2B5EF4-FFF2-40B4-BE49-F238E27FC236}">
                <a16:creationId xmlns:a16="http://schemas.microsoft.com/office/drawing/2014/main" xmlns="" id="{8A85EB35-8257-4669-B36D-90CDED75F3A6}"/>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29CA1A3-AB3C-494A-AA0D-F6A54B80FC42}"/>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xmlns="" id="{3F33F22C-E215-4E25-82FF-0D0F43CD75A6}"/>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xmlns="" id="{5B77FE19-B234-45C5-BE31-2C2E3D9F3D8D}"/>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xmlns="" id="{00C2A448-7DF4-45FE-84FF-FBAF99E340AF}"/>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xmlns="" id="{5EB61C0C-9628-4A8B-A553-F6C9F66C3CC9}"/>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xmlns="" id="{4767581D-69F6-41DC-8ED7-8075EED7EAAB}"/>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2B015C30-8547-470A-84EF-911B14B6321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xmlns="" id="{871F896F-1EA0-43D2-9090-0AA7D0781342}"/>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xmlns="" id="{C763E7E9-E3B0-4293-A5B3-9E601F03CEC2}"/>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xmlns="" id="{CC73C873-1D57-42CA-BE96-72616C2FA637}"/>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199542935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72627677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019020722"/>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6368506"/>
      </p:ext>
    </p:extLst>
  </p:cSld>
  <p:clrMapOvr>
    <a:masterClrMapping/>
  </p:clrMapOvr>
  <p:transition xmlns:p14="http://schemas.microsoft.com/office/powerpoint/2010/mai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51218328"/>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89613817"/>
      </p:ext>
    </p:extLst>
  </p:cSld>
  <p:clrMapOvr>
    <a:masterClrMapping/>
  </p:clrMapOvr>
  <p:transition xmlns:p14="http://schemas.microsoft.com/office/powerpoint/2010/mai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userDrawn="1">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8" name="Gruppieren 7"/>
          <p:cNvGrpSpPr/>
          <p:nvPr userDrawn="1"/>
        </p:nvGrpSpPr>
        <p:grpSpPr bwMode="gray">
          <a:xfrm>
            <a:off x="-3090143" y="0"/>
            <a:ext cx="2694627" cy="2907880"/>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285424483"/>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25084457"/>
      </p:ext>
    </p:extLst>
  </p:cSld>
  <p:clrMapOvr>
    <a:masterClrMapping/>
  </p:clrMapOvr>
  <p:transition xmlns:p14="http://schemas.microsoft.com/office/powerpoint/2010/mai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310142133"/>
      </p:ext>
    </p:extLst>
  </p:cSld>
  <p:clrMapOvr>
    <a:masterClrMapping/>
  </p:clrMapOvr>
  <p:transition xmlns:p14="http://schemas.microsoft.com/office/powerpoint/2010/mai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4005997411"/>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3373891"/>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xmlns="" id="{D0AAACCA-6C8A-488D-9C17-55D2ED66AC5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xmlns="" id="{1AA6E9F9-64B6-4ECF-A8D4-BFFF2E553509}"/>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xmlns="" id="{C264DCDD-57F2-4DBE-AE89-86EA5C685575}"/>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xmlns="" id="{6935D968-A756-4F9E-B390-58F0EB3D8EC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57402140"/>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180988083"/>
      </p:ext>
    </p:extLst>
  </p:cSld>
  <p:clrMapOvr>
    <a:masterClrMapping/>
  </p:clrMapOvr>
  <p:transition xmlns:p14="http://schemas.microsoft.com/office/powerpoint/2010/mai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688225081"/>
      </p:ext>
    </p:extLst>
  </p:cSld>
  <p:clrMapOvr>
    <a:masterClrMapping/>
  </p:clrMapOvr>
  <p:transition xmlns:p14="http://schemas.microsoft.com/office/powerpoint/2010/mai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559732902"/>
      </p:ext>
    </p:extLst>
  </p:cSld>
  <p:clrMapOvr>
    <a:masterClrMapping/>
  </p:clrMapOvr>
  <p:transition xmlns:p14="http://schemas.microsoft.com/office/powerpoint/2010/mai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59588928"/>
      </p:ext>
    </p:extLst>
  </p:cSld>
  <p:clrMapOvr>
    <a:masterClrMapping/>
  </p:clrMapOvr>
  <p:transition xmlns:p14="http://schemas.microsoft.com/office/powerpoint/2010/mai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064361351"/>
      </p:ext>
    </p:extLst>
  </p:cSld>
  <p:clrMapOvr>
    <a:masterClrMapping/>
  </p:clrMapOvr>
  <p:transition xmlns:p14="http://schemas.microsoft.com/office/powerpoint/2010/mai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06386576"/>
      </p:ext>
    </p:extLst>
  </p:cSld>
  <p:clrMapOvr>
    <a:masterClrMapping/>
  </p:clrMapOvr>
  <p:transition xmlns:p14="http://schemas.microsoft.com/office/powerpoint/2010/mai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1579" name="think-cell Folie" r:id="rId4" imgW="245" imgH="245" progId="TCLayout.ActiveDocument.1">
                  <p:embed/>
                </p:oleObj>
              </mc:Choice>
              <mc:Fallback>
                <p:oleObj name="think-cell Folie" r:id="rId4" imgW="245" imgH="245" progId="TCLayout.ActiveDocument.1">
                  <p:embed/>
                  <p:pic>
                    <p:nvPicPr>
                      <p:cNvPr id="7" name="Object 6"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dirty="0">
                <a:solidFill>
                  <a:prstClr val="black"/>
                </a:solidFill>
                <a:sym typeface="Wingdings"/>
              </a:rPr>
              <a:t>  </a:t>
            </a:r>
            <a:fld id="{443B15C8-972D-49F6-9B7C-5A2154A8C95F}" type="slidenum">
              <a:rPr lang="de-DE" smtClean="0">
                <a:solidFill>
                  <a:prstClr val="black"/>
                </a:solidFill>
              </a:rPr>
              <a:pPr/>
              <a:t>‹#›</a:t>
            </a:fld>
            <a:endParaRPr lang="de-DE" dirty="0">
              <a:solidFill>
                <a:prstClr val="black"/>
              </a:solidFill>
            </a:endParaRPr>
          </a:p>
        </p:txBody>
      </p:sp>
      <p:sp>
        <p:nvSpPr>
          <p:cNvPr id="26" name="Titel 2"/>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3670072523"/>
      </p:ext>
    </p:extLst>
  </p:cSld>
  <p:clrMapOvr>
    <a:masterClrMapping/>
  </p:clrMapOvr>
  <p:transition xmlns:p14="http://schemas.microsoft.com/office/powerpoint/2010/mai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2603" name="think-cell Folie" r:id="rId4" imgW="360" imgH="360" progId="TCLayout.ActiveDocument.1">
                  <p:embed/>
                </p:oleObj>
              </mc:Choice>
              <mc:Fallback>
                <p:oleObj name="think-cell Folie" r:id="rId4" imgW="360" imgH="360" progId="TCLayout.ActiveDocument.1">
                  <p:embed/>
                  <p:pic>
                    <p:nvPicPr>
                      <p:cNvPr id="2" name="Objekt 1"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Titelmasterformat durch Klicken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dirty="0">
                <a:solidFill>
                  <a:prstClr val="black"/>
                </a:solidFill>
                <a:sym typeface="Wingdings"/>
              </a:rPr>
              <a:t>  </a:t>
            </a:r>
            <a:fld id="{443B15C8-972D-49F6-9B7C-5A2154A8C95F}" type="slidenum">
              <a:rPr lang="de-DE" smtClean="0">
                <a:solidFill>
                  <a:prstClr val="black"/>
                </a:solidFill>
              </a:rPr>
              <a:pPr/>
              <a:t>‹#›</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spTree>
    <p:extLst>
      <p:ext uri="{BB962C8B-B14F-4D97-AF65-F5344CB8AC3E}">
        <p14:creationId xmlns:p14="http://schemas.microsoft.com/office/powerpoint/2010/main" val="1905267348"/>
      </p:ext>
    </p:extLst>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1725725134"/>
      </p:ext>
    </p:extLst>
  </p:cSld>
  <p:clrMapOvr>
    <a:masterClrMapping/>
  </p:clrMapOvr>
  <p:transition xmlns:p14="http://schemas.microsoft.com/office/powerpoint/2010/mai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1375761"/>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xmlns="" id="{77C42AB8-5AB1-4B43-8501-19CEA6E67AAF}"/>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335082789"/>
      </p:ext>
    </p:extLst>
  </p:cSld>
  <p:clrMapOvr>
    <a:masterClrMapping/>
  </p:clrMapOvr>
  <p:transition xmlns:p14="http://schemas.microsoft.com/office/powerpoint/2010/mai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spTree>
    <p:extLst>
      <p:ext uri="{BB962C8B-B14F-4D97-AF65-F5344CB8AC3E}">
        <p14:creationId xmlns:p14="http://schemas.microsoft.com/office/powerpoint/2010/main" val="551493933"/>
      </p:ext>
    </p:extLst>
  </p:cSld>
  <p:clrMapOvr>
    <a:masterClrMapping/>
  </p:clrMapOvr>
  <p:transition xmlns:p14="http://schemas.microsoft.com/office/powerpoint/2010/mai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791929432"/>
      </p:ext>
    </p:extLst>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171690"/>
      </p:ext>
    </p:extLst>
  </p:cSld>
  <p:clrMapOvr>
    <a:masterClrMapping/>
  </p:clrMapOvr>
  <p:transition xmlns:p14="http://schemas.microsoft.com/office/powerpoint/2010/mai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9771" name="think-cell Folie" r:id="rId4" imgW="663" imgH="664" progId="TCLayout.ActiveDocument.1">
                  <p:embed/>
                </p:oleObj>
              </mc:Choice>
              <mc:Fallback>
                <p:oleObj name="think-cell Folie" r:id="rId4" imgW="663" imgH="664" progId="TCLayout.ActiveDocument.1">
                  <p:embed/>
                  <p:pic>
                    <p:nvPicPr>
                      <p:cNvPr id="4" name="Objekt 3" hidden="1"/>
                      <p:cNvPicPr/>
                      <p:nvPr/>
                    </p:nvPicPr>
                    <p:blipFill>
                      <a:blip r:embed="rId5"/>
                      <a:stretch>
                        <a:fillRect/>
                      </a:stretch>
                    </p:blipFill>
                    <p:spPr>
                      <a:xfrm>
                        <a:off x="1589"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515610287"/>
      </p:ext>
    </p:extLst>
  </p:cSld>
  <p:clrMapOvr>
    <a:masterClrMapping/>
  </p:clrMapOvr>
  <p:transition xmlns:p14="http://schemas.microsoft.com/office/powerpoint/2010/mai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807482791"/>
      </p:ext>
    </p:extLst>
  </p:cSld>
  <p:clrMapOvr>
    <a:masterClrMapping/>
  </p:clrMapOvr>
  <p:transition xmlns:p14="http://schemas.microsoft.com/office/powerpoint/2010/mai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34709591"/>
      </p:ext>
    </p:extLst>
  </p:cSld>
  <p:clrMapOvr>
    <a:masterClrMapping/>
  </p:clrMapOvr>
  <p:transition xmlns:p14="http://schemas.microsoft.com/office/powerpoint/2010/mai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49042679"/>
      </p:ext>
    </p:extLst>
  </p:cSld>
  <p:clrMapOvr>
    <a:masterClrMapping/>
  </p:clrMapOvr>
  <p:transition xmlns:p14="http://schemas.microsoft.com/office/powerpoint/2010/mai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792829149"/>
      </p:ext>
    </p:extLst>
  </p:cSld>
  <p:clrMapOvr>
    <a:masterClrMapping/>
  </p:clrMapOvr>
  <p:transition xmlns:p14="http://schemas.microsoft.com/office/powerpoint/2010/mai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509122498"/>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685699711"/>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xmlns="" id="{0DD12E6F-7133-497A-923B-9A2522C4419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xmlns="" id="{C54EF2DB-7733-40CB-A28D-BED51FA9B8F7}"/>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xmlns="" id="{605E751B-53D1-4531-8986-C0E98D607D39}"/>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xmlns="" id="{A866B8D3-19AD-4423-B32B-0C748439B3D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xmlns="" id="{A3786ED3-8003-4473-81AA-52FF3A2938DB}"/>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xmlns="" id="{EFE1EF63-B9B9-4111-849E-8DE5D5E8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xmlns="" id="{0EF24199-CB7A-473D-911C-05CB5F7026D2}"/>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36048740"/>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xmlns="" id="{5C5ED453-B7A4-440A-9945-6C4D7695DA28}"/>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xmlns="" id="{1AC0FA39-1E74-46D3-AB89-5037FA1FA6B4}"/>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xmlns="" id="{8941A635-86A8-4C5F-93D0-BF5FAE44589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xmlns="" id="{805D0777-6956-49B8-A06B-74EEAF19F5ED}"/>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xmlns="" id="{2B054983-5CBB-46D2-BF23-4057CBAB46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xmlns="" id="{A0717CD2-296C-48CF-8ACF-DB71151371EF}"/>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6404986"/>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xmlns="" id="{D7007E6A-B6E9-4493-92A7-A9BCBAB06A7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xmlns="" id="{55EFD54A-1A03-48FE-BFB9-871F0F671B88}"/>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xmlns="" id="{D4EA9E8F-8C30-45CF-8E0D-D6CBF262A2CE}"/>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xmlns="" id="{57DC02C9-B32C-4797-9343-3D835696BE19}"/>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xmlns="" id="{EEA944A1-707D-40D2-B3F5-A6062C60645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xmlns="" id="{5BBC21B4-2A29-467A-8FC5-903A3B152C03}"/>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xmlns="" id="{2005E64C-9093-415D-9DC8-3F633CE72D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xmlns="" id="{25E7CE7F-E5A4-4BC1-974B-B554DA0AD6D1}"/>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40288873"/>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2.xml"/><Relationship Id="rId13" Type="http://schemas.openxmlformats.org/officeDocument/2006/relationships/vmlDrawing" Target="../drawings/vmlDrawing5.vml"/><Relationship Id="rId14" Type="http://schemas.openxmlformats.org/officeDocument/2006/relationships/tags" Target="../tags/tag7.xml"/><Relationship Id="rId15" Type="http://schemas.openxmlformats.org/officeDocument/2006/relationships/oleObject" Target="../embeddings/oleObject7.bin"/><Relationship Id="rId16" Type="http://schemas.openxmlformats.org/officeDocument/2006/relationships/image" Target="../media/image12.emf"/><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a:t>
            </a:fld>
            <a:endParaRPr lang="de-DE" dirty="0">
              <a:solidFill>
                <a:srgbClr val="791F82"/>
              </a:solidFill>
            </a:endParaRPr>
          </a:p>
        </p:txBody>
      </p:sp>
    </p:spTree>
    <p:extLst>
      <p:ext uri="{BB962C8B-B14F-4D97-AF65-F5344CB8AC3E}">
        <p14:creationId xmlns:p14="http://schemas.microsoft.com/office/powerpoint/2010/main" val="416620531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662" r:id="rId25"/>
    <p:sldLayoutId id="2147483663" r:id="rId26"/>
    <p:sldLayoutId id="2147483664" r:id="rId27"/>
    <p:sldLayoutId id="2147483665" r:id="rId28"/>
    <p:sldLayoutId id="2147483666" r:id="rId29"/>
    <p:sldLayoutId id="2147483667" r:id="rId30"/>
    <p:sldLayoutId id="2147483668" r:id="rId31"/>
    <p:sldLayoutId id="2147483669" r:id="rId32"/>
    <p:sldLayoutId id="2147483670" r:id="rId33"/>
    <p:sldLayoutId id="2147483671" r:id="rId34"/>
    <p:sldLayoutId id="2147483672" r:id="rId35"/>
    <p:sldLayoutId id="2147483673" r:id="rId36"/>
    <p:sldLayoutId id="2147483674" r:id="rId37"/>
    <p:sldLayoutId id="2147483675" r:id="rId38"/>
    <p:sldLayoutId id="2147483676" r:id="rId39"/>
    <p:sldLayoutId id="2147483677" r:id="rId40"/>
    <p:sldLayoutId id="2147483678" r:id="rId41"/>
    <p:sldLayoutId id="2147483679" r:id="rId42"/>
    <p:sldLayoutId id="2147483680" r:id="rId43"/>
    <p:sldLayoutId id="2147483681" r:id="rId44"/>
    <p:sldLayoutId id="2147483682" r:id="rId45"/>
    <p:sldLayoutId id="2147483683" r:id="rId46"/>
    <p:sldLayoutId id="2147483684" r:id="rId47"/>
  </p:sldLayoutIdLst>
  <p:transition xmlns:p14="http://schemas.microsoft.com/office/powerpoint/2010/mai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4"/>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3627" name="think-cell Folie" r:id="rId15" imgW="663" imgH="664" progId="TCLayout.ActiveDocument.1">
                  <p:embed/>
                </p:oleObj>
              </mc:Choice>
              <mc:Fallback>
                <p:oleObj name="think-cell Folie" r:id="rId15" imgW="663" imgH="664" progId="TCLayout.ActiveDocument.1">
                  <p:embed/>
                  <p:pic>
                    <p:nvPicPr>
                      <p:cNvPr id="7" name="Objekt 6" hidden="1"/>
                      <p:cNvPicPr/>
                      <p:nvPr/>
                    </p:nvPicPr>
                    <p:blipFill>
                      <a:blip r:embed="rId16"/>
                      <a:stretch>
                        <a:fillRect/>
                      </a:stretch>
                    </p:blipFill>
                    <p:spPr>
                      <a:xfrm>
                        <a:off x="1589"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a:t>
            </a:fld>
            <a:endParaRPr lang="de-DE" dirty="0">
              <a:solidFill>
                <a:srgbClr val="791F82"/>
              </a:solidFill>
            </a:endParaRPr>
          </a:p>
        </p:txBody>
      </p:sp>
    </p:spTree>
    <p:extLst>
      <p:ext uri="{BB962C8B-B14F-4D97-AF65-F5344CB8AC3E}">
        <p14:creationId xmlns:p14="http://schemas.microsoft.com/office/powerpoint/2010/main" val="311869376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xmlns:p14="http://schemas.microsoft.com/office/powerpoint/2010/mai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g"/><Relationship Id="rId3" Type="http://schemas.openxmlformats.org/officeDocument/2006/relationships/image" Target="../media/image3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g"/><Relationship Id="rId3" Type="http://schemas.openxmlformats.org/officeDocument/2006/relationships/image" Target="../media/image1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xml"/><Relationship Id="rId5" Type="http://schemas.openxmlformats.org/officeDocument/2006/relationships/oleObject" Target="../embeddings/oleObject9.bin"/><Relationship Id="rId6" Type="http://schemas.openxmlformats.org/officeDocument/2006/relationships/image" Target="../media/image12.emf"/><Relationship Id="rId1" Type="http://schemas.openxmlformats.org/officeDocument/2006/relationships/vmlDrawing" Target="../drawings/vmlDrawing7.vml"/><Relationship Id="rId2" Type="http://schemas.openxmlformats.org/officeDocument/2006/relationships/tags" Target="../tags/tag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ndreysharapov/xaience" TargetMode="External"/><Relationship Id="rId4" Type="http://schemas.openxmlformats.org/officeDocument/2006/relationships/hyperlink" Target="https://www.xaience.eu/" TargetMode="External"/><Relationship Id="rId1" Type="http://schemas.openxmlformats.org/officeDocument/2006/relationships/slideLayout" Target="../slideLayouts/slideLayout6.xml"/><Relationship Id="rId2" Type="http://schemas.openxmlformats.org/officeDocument/2006/relationships/hyperlink" Target="https://www.linkedin.com/groups/867281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www.nytimes.com/2016/06/23/us/backlash-in-wisconsin-against-using-data-to-foretell-defendants-futures.html?module=inline" TargetMode="Externa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47907" y="3333569"/>
            <a:ext cx="10121660" cy="2299114"/>
          </a:xfrm>
        </p:spPr>
        <p:txBody>
          <a:bodyPr/>
          <a:lstStyle/>
          <a:p>
            <a:pPr fontAlgn="base"/>
            <a:r>
              <a:rPr lang="de-DE" sz="2800" dirty="0"/>
              <a:t>Building a </a:t>
            </a:r>
            <a:r>
              <a:rPr lang="de-DE" sz="2800" dirty="0" err="1"/>
              <a:t>bridge</a:t>
            </a:r>
            <a:r>
              <a:rPr lang="de-DE" sz="2800" dirty="0"/>
              <a:t> </a:t>
            </a:r>
            <a:r>
              <a:rPr lang="de-DE" sz="2800" dirty="0" err="1"/>
              <a:t>between</a:t>
            </a:r>
            <a:r>
              <a:rPr lang="de-DE" sz="2800" dirty="0"/>
              <a:t> </a:t>
            </a:r>
            <a:r>
              <a:rPr lang="de-DE" sz="2800" dirty="0" err="1"/>
              <a:t>business</a:t>
            </a:r>
            <a:r>
              <a:rPr lang="de-DE" sz="2800" dirty="0"/>
              <a:t> &amp;</a:t>
            </a:r>
          </a:p>
          <a:p>
            <a:pPr fontAlgn="base"/>
            <a:r>
              <a:rPr lang="de-DE" sz="2800" dirty="0" err="1"/>
              <a:t>data</a:t>
            </a:r>
            <a:r>
              <a:rPr lang="de-DE" sz="2800" dirty="0"/>
              <a:t> </a:t>
            </a:r>
            <a:r>
              <a:rPr lang="de-DE" sz="2800" dirty="0" err="1"/>
              <a:t>science</a:t>
            </a:r>
            <a:r>
              <a:rPr lang="de-DE" sz="2800" dirty="0"/>
              <a:t> </a:t>
            </a:r>
            <a:r>
              <a:rPr lang="de-DE" sz="2800" dirty="0" err="1"/>
              <a:t>using</a:t>
            </a:r>
            <a:r>
              <a:rPr lang="de-DE" sz="2800" dirty="0"/>
              <a:t> </a:t>
            </a:r>
            <a:r>
              <a:rPr lang="de-DE" sz="2800" dirty="0" err="1"/>
              <a:t>Explainable</a:t>
            </a:r>
            <a:r>
              <a:rPr lang="de-DE" sz="2800" dirty="0"/>
              <a:t> AI</a:t>
            </a:r>
          </a:p>
          <a:p>
            <a:endParaRPr lang="en-US" dirty="0"/>
          </a:p>
        </p:txBody>
      </p:sp>
    </p:spTree>
    <p:extLst>
      <p:ext uri="{BB962C8B-B14F-4D97-AF65-F5344CB8AC3E}">
        <p14:creationId xmlns:p14="http://schemas.microsoft.com/office/powerpoint/2010/main" val="2728576085"/>
      </p:ext>
    </p:extLst>
  </p:cSld>
  <p:clrMapOvr>
    <a:masterClrMapping/>
  </p:clrMapOvr>
  <p:transition xmlns:p14="http://schemas.microsoft.com/office/powerpoint/2010/mai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3A8DE54-A937-9B4A-9C4C-2807759E6947}"/>
              </a:ext>
            </a:extLst>
          </p:cNvPr>
          <p:cNvSpPr>
            <a:spLocks noGrp="1"/>
          </p:cNvSpPr>
          <p:nvPr>
            <p:ph type="title"/>
          </p:nvPr>
        </p:nvSpPr>
        <p:spPr/>
        <p:txBody>
          <a:bodyPr/>
          <a:lstStyle/>
          <a:p>
            <a:r>
              <a:rPr lang="de-DE" dirty="0"/>
              <a:t>Just </a:t>
            </a:r>
            <a:r>
              <a:rPr lang="de-DE" dirty="0" err="1"/>
              <a:t>happened</a:t>
            </a:r>
            <a:endParaRPr lang="de-DE" dirty="0"/>
          </a:p>
        </p:txBody>
      </p:sp>
      <p:sp>
        <p:nvSpPr>
          <p:cNvPr id="3" name="Untertitel 2">
            <a:extLst>
              <a:ext uri="{FF2B5EF4-FFF2-40B4-BE49-F238E27FC236}">
                <a16:creationId xmlns:a16="http://schemas.microsoft.com/office/drawing/2014/main" xmlns="" id="{1ADCCF89-2B74-EC4E-83B4-B71E7CF37F14}"/>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5638DFA9-2AAB-2E49-94B2-3C843419A593}"/>
              </a:ext>
            </a:extLst>
          </p:cNvPr>
          <p:cNvSpPr>
            <a:spLocks noGrp="1"/>
          </p:cNvSpPr>
          <p:nvPr>
            <p:ph type="sldNum" sz="quarter" idx="12"/>
          </p:nvPr>
        </p:nvSpPr>
        <p:spPr/>
        <p:txBody>
          <a:bodyPr/>
          <a:lstStyle/>
          <a:p>
            <a:fld id="{0C7C1E0B-BD27-42F8-BC6B-2F0636970842}" type="slidenum">
              <a:rPr lang="de-DE" smtClean="0">
                <a:solidFill>
                  <a:srgbClr val="791F82"/>
                </a:solidFill>
              </a:rPr>
              <a:pPr/>
              <a:t>10</a:t>
            </a:fld>
            <a:endParaRPr lang="de-DE" dirty="0">
              <a:solidFill>
                <a:srgbClr val="791F82"/>
              </a:solidFill>
            </a:endParaRPr>
          </a:p>
        </p:txBody>
      </p:sp>
      <p:pic>
        <p:nvPicPr>
          <p:cNvPr id="8" name="Grafik 7">
            <a:extLst>
              <a:ext uri="{FF2B5EF4-FFF2-40B4-BE49-F238E27FC236}">
                <a16:creationId xmlns:a16="http://schemas.microsoft.com/office/drawing/2014/main" xmlns="" id="{A76DC823-1EC8-264C-9975-89F19215E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951" y="1516734"/>
            <a:ext cx="3795849" cy="4920545"/>
          </a:xfrm>
          <a:prstGeom prst="rect">
            <a:avLst/>
          </a:prstGeom>
        </p:spPr>
      </p:pic>
    </p:spTree>
    <p:extLst>
      <p:ext uri="{BB962C8B-B14F-4D97-AF65-F5344CB8AC3E}">
        <p14:creationId xmlns:p14="http://schemas.microsoft.com/office/powerpoint/2010/main" val="3222106244"/>
      </p:ext>
    </p:extLst>
  </p:cSld>
  <p:clrMapOvr>
    <a:masterClrMapping/>
  </p:clrMapOvr>
  <p:transition xmlns:p14="http://schemas.microsoft.com/office/powerpoint/2010/mai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 </a:t>
            </a:r>
            <a:r>
              <a:rPr lang="en-US" dirty="0" err="1"/>
              <a:t>FInance</a:t>
            </a:r>
            <a:endParaRPr lang="en-US" dirty="0"/>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11</a:t>
            </a:fld>
            <a:endParaRPr lang="de-DE" dirty="0">
              <a:solidFill>
                <a:srgbClr val="791F82"/>
              </a:solidFill>
            </a:endParaRPr>
          </a:p>
        </p:txBody>
      </p:sp>
      <p:pic>
        <p:nvPicPr>
          <p:cNvPr id="7" name="Picture 6" descr="Screenshot 2019-10-23 at 07.25.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93" y="1479627"/>
            <a:ext cx="4938986" cy="4265800"/>
          </a:xfrm>
          <a:prstGeom prst="rect">
            <a:avLst/>
          </a:prstGeom>
        </p:spPr>
      </p:pic>
      <p:pic>
        <p:nvPicPr>
          <p:cNvPr id="8" name="Picture 7" descr="Screenshot 2019-10-23 at 07.26.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04" y="1532002"/>
            <a:ext cx="5789631" cy="4216278"/>
          </a:xfrm>
          <a:prstGeom prst="rect">
            <a:avLst/>
          </a:prstGeom>
        </p:spPr>
      </p:pic>
    </p:spTree>
    <p:extLst>
      <p:ext uri="{BB962C8B-B14F-4D97-AF65-F5344CB8AC3E}">
        <p14:creationId xmlns:p14="http://schemas.microsoft.com/office/powerpoint/2010/main" val="3046007560"/>
      </p:ext>
    </p:extLst>
  </p:cSld>
  <p:clrMapOvr>
    <a:masterClrMapping/>
  </p:clrMapOvr>
  <p:transition xmlns:p14="http://schemas.microsoft.com/office/powerpoint/2010/mai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a:t>
            </a:r>
            <a:r>
              <a:rPr lang="en-US" dirty="0" err="1" smtClean="0"/>
              <a:t>StAKEs</a:t>
            </a:r>
            <a:r>
              <a:rPr lang="en-US" dirty="0" smtClean="0"/>
              <a:t> decisions</a:t>
            </a:r>
            <a:endParaRPr lang="en-US" dirty="0"/>
          </a:p>
        </p:txBody>
      </p:sp>
      <p:sp>
        <p:nvSpPr>
          <p:cNvPr id="3" name="Subtitle 2"/>
          <p:cNvSpPr>
            <a:spLocks noGrp="1"/>
          </p:cNvSpPr>
          <p:nvPr>
            <p:ph type="subTitle" idx="1"/>
          </p:nvPr>
        </p:nvSpPr>
        <p:spPr/>
        <p:txBody>
          <a:bodyPr/>
          <a:lstStyle/>
          <a:p>
            <a:r>
              <a:rPr lang="en-US" dirty="0" smtClean="0"/>
              <a:t>Introduction</a:t>
            </a:r>
            <a:endParaRPr lang="en-US" dirty="0"/>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12</a:t>
            </a:fld>
            <a:endParaRPr lang="de-DE" dirty="0">
              <a:solidFill>
                <a:srgbClr val="791F82"/>
              </a:solidFill>
            </a:endParaRPr>
          </a:p>
        </p:txBody>
      </p:sp>
      <p:pic>
        <p:nvPicPr>
          <p:cNvPr id="7" name="Picture 6" descr="Screenshot 2019-11-13 at 07.1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217" y="1165369"/>
            <a:ext cx="9521745" cy="5365280"/>
          </a:xfrm>
          <a:prstGeom prst="rect">
            <a:avLst/>
          </a:prstGeom>
        </p:spPr>
      </p:pic>
    </p:spTree>
    <p:extLst>
      <p:ext uri="{BB962C8B-B14F-4D97-AF65-F5344CB8AC3E}">
        <p14:creationId xmlns:p14="http://schemas.microsoft.com/office/powerpoint/2010/main" val="2775358729"/>
      </p:ext>
    </p:extLst>
  </p:cSld>
  <p:clrMapOvr>
    <a:masterClrMapping/>
  </p:clrMapOvr>
  <p:transition xmlns:p14="http://schemas.microsoft.com/office/powerpoint/2010/mai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B247B6F-3CA5-9444-A777-E19A050F035F}"/>
              </a:ext>
            </a:extLst>
          </p:cNvPr>
          <p:cNvSpPr>
            <a:spLocks noGrp="1"/>
          </p:cNvSpPr>
          <p:nvPr>
            <p:ph type="title"/>
          </p:nvPr>
        </p:nvSpPr>
        <p:spPr/>
        <p:txBody>
          <a:bodyPr/>
          <a:lstStyle/>
          <a:p>
            <a:r>
              <a:rPr lang="de-DE" dirty="0"/>
              <a:t>AI Regulation </a:t>
            </a:r>
            <a:r>
              <a:rPr lang="de-DE" dirty="0" err="1"/>
              <a:t>for</a:t>
            </a:r>
            <a:r>
              <a:rPr lang="de-DE" dirty="0"/>
              <a:t> </a:t>
            </a:r>
            <a:r>
              <a:rPr lang="de-DE" dirty="0" err="1"/>
              <a:t>finance</a:t>
            </a:r>
            <a:r>
              <a:rPr lang="de-DE" dirty="0"/>
              <a:t> (</a:t>
            </a:r>
            <a:r>
              <a:rPr lang="de-DE" dirty="0" err="1" smtClean="0"/>
              <a:t>Eu</a:t>
            </a:r>
            <a:r>
              <a:rPr lang="de-DE" dirty="0" smtClean="0"/>
              <a:t> </a:t>
            </a:r>
            <a:r>
              <a:rPr lang="de-DE" dirty="0"/>
              <a:t>AND USA)</a:t>
            </a:r>
          </a:p>
        </p:txBody>
      </p:sp>
      <p:sp>
        <p:nvSpPr>
          <p:cNvPr id="3" name="Untertitel 2">
            <a:extLst>
              <a:ext uri="{FF2B5EF4-FFF2-40B4-BE49-F238E27FC236}">
                <a16:creationId xmlns:a16="http://schemas.microsoft.com/office/drawing/2014/main" xmlns="" id="{2BCD7F59-3614-ED4E-A284-3242BD44342E}"/>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795921ED-966C-A74A-B6B4-A773E86C9D82}"/>
              </a:ext>
            </a:extLst>
          </p:cNvPr>
          <p:cNvSpPr>
            <a:spLocks noGrp="1"/>
          </p:cNvSpPr>
          <p:nvPr>
            <p:ph type="sldNum" sz="quarter" idx="12"/>
          </p:nvPr>
        </p:nvSpPr>
        <p:spPr/>
        <p:txBody>
          <a:bodyPr/>
          <a:lstStyle/>
          <a:p>
            <a:fld id="{0C7C1E0B-BD27-42F8-BC6B-2F0636970842}" type="slidenum">
              <a:rPr lang="de-DE" smtClean="0">
                <a:solidFill>
                  <a:srgbClr val="791F82"/>
                </a:solidFill>
              </a:rPr>
              <a:pPr/>
              <a:t>13</a:t>
            </a:fld>
            <a:endParaRPr lang="de-DE" dirty="0">
              <a:solidFill>
                <a:srgbClr val="791F82"/>
              </a:solidFill>
            </a:endParaRPr>
          </a:p>
        </p:txBody>
      </p:sp>
      <p:pic>
        <p:nvPicPr>
          <p:cNvPr id="8" name="Grafik 7">
            <a:extLst>
              <a:ext uri="{FF2B5EF4-FFF2-40B4-BE49-F238E27FC236}">
                <a16:creationId xmlns:a16="http://schemas.microsoft.com/office/drawing/2014/main" xmlns="" id="{9DF61F07-AE47-4742-85C1-48CC8113E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31" y="1430032"/>
            <a:ext cx="5493506" cy="4792886"/>
          </a:xfrm>
          <a:prstGeom prst="rect">
            <a:avLst/>
          </a:prstGeom>
        </p:spPr>
      </p:pic>
      <p:pic>
        <p:nvPicPr>
          <p:cNvPr id="9" name="Grafik 8">
            <a:extLst>
              <a:ext uri="{FF2B5EF4-FFF2-40B4-BE49-F238E27FC236}">
                <a16:creationId xmlns:a16="http://schemas.microsoft.com/office/drawing/2014/main" xmlns="" id="{72C1227F-80E4-FF44-8EB1-B4A69BD1A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600" y="1430032"/>
            <a:ext cx="4991194" cy="5071374"/>
          </a:xfrm>
          <a:prstGeom prst="rect">
            <a:avLst/>
          </a:prstGeom>
        </p:spPr>
      </p:pic>
    </p:spTree>
    <p:extLst>
      <p:ext uri="{BB962C8B-B14F-4D97-AF65-F5344CB8AC3E}">
        <p14:creationId xmlns:p14="http://schemas.microsoft.com/office/powerpoint/2010/main" val="3580016875"/>
      </p:ext>
    </p:extLst>
  </p:cSld>
  <p:clrMapOvr>
    <a:masterClrMapping/>
  </p:clrMapOvr>
  <p:transition xmlns:p14="http://schemas.microsoft.com/office/powerpoint/2010/mai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40FF508-F206-9E43-BDCE-28FE825F46A6}"/>
              </a:ext>
            </a:extLst>
          </p:cNvPr>
          <p:cNvSpPr>
            <a:spLocks noGrp="1"/>
          </p:cNvSpPr>
          <p:nvPr>
            <p:ph type="title"/>
          </p:nvPr>
        </p:nvSpPr>
        <p:spPr/>
        <p:txBody>
          <a:bodyPr/>
          <a:lstStyle/>
          <a:p>
            <a:r>
              <a:rPr lang="de-DE" dirty="0"/>
              <a:t>Regulation </a:t>
            </a:r>
            <a:r>
              <a:rPr lang="de-DE" dirty="0" err="1"/>
              <a:t>is</a:t>
            </a:r>
            <a:r>
              <a:rPr lang="de-DE" dirty="0"/>
              <a:t> </a:t>
            </a:r>
            <a:r>
              <a:rPr lang="de-DE" dirty="0" err="1"/>
              <a:t>coming</a:t>
            </a:r>
            <a:endParaRPr lang="de-DE" dirty="0"/>
          </a:p>
        </p:txBody>
      </p:sp>
      <p:sp>
        <p:nvSpPr>
          <p:cNvPr id="3" name="Untertitel 2">
            <a:extLst>
              <a:ext uri="{FF2B5EF4-FFF2-40B4-BE49-F238E27FC236}">
                <a16:creationId xmlns:a16="http://schemas.microsoft.com/office/drawing/2014/main" xmlns="" id="{A68F9253-13F1-0549-91D8-6BFB9E16741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43A87431-8B77-5641-B7C2-52F5BB9A0827}"/>
              </a:ext>
            </a:extLst>
          </p:cNvPr>
          <p:cNvSpPr>
            <a:spLocks noGrp="1"/>
          </p:cNvSpPr>
          <p:nvPr>
            <p:ph type="sldNum" sz="quarter" idx="12"/>
          </p:nvPr>
        </p:nvSpPr>
        <p:spPr/>
        <p:txBody>
          <a:bodyPr/>
          <a:lstStyle/>
          <a:p>
            <a:fld id="{0C7C1E0B-BD27-42F8-BC6B-2F0636970842}" type="slidenum">
              <a:rPr lang="de-DE" smtClean="0">
                <a:solidFill>
                  <a:srgbClr val="791F82"/>
                </a:solidFill>
              </a:rPr>
              <a:pPr/>
              <a:t>14</a:t>
            </a:fld>
            <a:endParaRPr lang="de-DE" dirty="0">
              <a:solidFill>
                <a:srgbClr val="791F82"/>
              </a:solidFill>
            </a:endParaRPr>
          </a:p>
        </p:txBody>
      </p:sp>
      <p:pic>
        <p:nvPicPr>
          <p:cNvPr id="8" name="Grafik 7">
            <a:extLst>
              <a:ext uri="{FF2B5EF4-FFF2-40B4-BE49-F238E27FC236}">
                <a16:creationId xmlns:a16="http://schemas.microsoft.com/office/drawing/2014/main" xmlns="" id="{E51D771A-D8E7-D446-AB67-8C6A68E48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08" y="1253929"/>
            <a:ext cx="5581650" cy="5170650"/>
          </a:xfrm>
          <a:prstGeom prst="rect">
            <a:avLst/>
          </a:prstGeom>
        </p:spPr>
      </p:pic>
    </p:spTree>
    <p:extLst>
      <p:ext uri="{BB962C8B-B14F-4D97-AF65-F5344CB8AC3E}">
        <p14:creationId xmlns:p14="http://schemas.microsoft.com/office/powerpoint/2010/main" val="3766578686"/>
      </p:ext>
    </p:extLst>
  </p:cSld>
  <p:clrMapOvr>
    <a:masterClrMapping/>
  </p:clrMapOvr>
  <p:transition xmlns:p14="http://schemas.microsoft.com/office/powerpoint/2010/mai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15</a:t>
            </a:fld>
            <a:endParaRPr lang="de-DE" dirty="0">
              <a:solidFill>
                <a:srgbClr val="791F82"/>
              </a:solidFill>
            </a:endParaRPr>
          </a:p>
        </p:txBody>
      </p:sp>
      <p:pic>
        <p:nvPicPr>
          <p:cNvPr id="7" name="Picture 6" descr="220px-Weapons_of_Math_De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200" y="1414156"/>
            <a:ext cx="3020356" cy="4530535"/>
          </a:xfrm>
          <a:prstGeom prst="rect">
            <a:avLst/>
          </a:prstGeom>
        </p:spPr>
      </p:pic>
      <p:pic>
        <p:nvPicPr>
          <p:cNvPr id="8" name="Picture 7"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604" y="1440343"/>
            <a:ext cx="2975365" cy="4487980"/>
          </a:xfrm>
          <a:prstGeom prst="rect">
            <a:avLst/>
          </a:prstGeom>
        </p:spPr>
      </p:pic>
    </p:spTree>
    <p:extLst>
      <p:ext uri="{BB962C8B-B14F-4D97-AF65-F5344CB8AC3E}">
        <p14:creationId xmlns:p14="http://schemas.microsoft.com/office/powerpoint/2010/main" val="951618566"/>
      </p:ext>
    </p:extLst>
  </p:cSld>
  <p:clrMapOvr>
    <a:masterClrMapping/>
  </p:clrMapOvr>
  <p:transition xmlns:p14="http://schemas.microsoft.com/office/powerpoint/2010/mai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11DCF56-37D5-D94F-99FE-4DCDF8BF2A76}"/>
              </a:ext>
            </a:extLst>
          </p:cNvPr>
          <p:cNvSpPr>
            <a:spLocks noGrp="1"/>
          </p:cNvSpPr>
          <p:nvPr>
            <p:ph type="title"/>
          </p:nvPr>
        </p:nvSpPr>
        <p:spPr/>
        <p:txBody>
          <a:bodyPr/>
          <a:lstStyle/>
          <a:p>
            <a:r>
              <a:rPr lang="de-DE" dirty="0" err="1"/>
              <a:t>What</a:t>
            </a:r>
            <a:r>
              <a:rPr lang="de-DE" dirty="0"/>
              <a:t> </a:t>
            </a:r>
            <a:r>
              <a:rPr lang="de-DE" dirty="0" err="1"/>
              <a:t>is</a:t>
            </a:r>
            <a:r>
              <a:rPr lang="de-DE" dirty="0"/>
              <a:t> XAI?</a:t>
            </a:r>
          </a:p>
        </p:txBody>
      </p:sp>
      <p:sp>
        <p:nvSpPr>
          <p:cNvPr id="3" name="Untertitel 2">
            <a:extLst>
              <a:ext uri="{FF2B5EF4-FFF2-40B4-BE49-F238E27FC236}">
                <a16:creationId xmlns:a16="http://schemas.microsoft.com/office/drawing/2014/main" xmlns="" id="{3E3C7FDE-EDFE-E449-94C1-E973BCF98788}"/>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8C01E85F-AB76-AD41-A4AF-996EB99D632B}"/>
              </a:ext>
            </a:extLst>
          </p:cNvPr>
          <p:cNvSpPr>
            <a:spLocks noGrp="1"/>
          </p:cNvSpPr>
          <p:nvPr>
            <p:ph type="sldNum" sz="quarter" idx="12"/>
          </p:nvPr>
        </p:nvSpPr>
        <p:spPr/>
        <p:txBody>
          <a:bodyPr/>
          <a:lstStyle/>
          <a:p>
            <a:fld id="{0C7C1E0B-BD27-42F8-BC6B-2F0636970842}" type="slidenum">
              <a:rPr lang="de-DE" smtClean="0">
                <a:solidFill>
                  <a:srgbClr val="791F82"/>
                </a:solidFill>
              </a:rPr>
              <a:pPr/>
              <a:t>16</a:t>
            </a:fld>
            <a:endParaRPr lang="de-DE" dirty="0">
              <a:solidFill>
                <a:srgbClr val="791F82"/>
              </a:solidFill>
            </a:endParaRPr>
          </a:p>
        </p:txBody>
      </p:sp>
      <p:sp>
        <p:nvSpPr>
          <p:cNvPr id="6" name="Textplatzhalter 5">
            <a:extLst>
              <a:ext uri="{FF2B5EF4-FFF2-40B4-BE49-F238E27FC236}">
                <a16:creationId xmlns:a16="http://schemas.microsoft.com/office/drawing/2014/main" xmlns="" id="{09CC7D9C-2DF9-C046-9C5F-A154CABF5154}"/>
              </a:ext>
            </a:extLst>
          </p:cNvPr>
          <p:cNvSpPr>
            <a:spLocks noGrp="1"/>
          </p:cNvSpPr>
          <p:nvPr>
            <p:ph type="body" sz="quarter" idx="13"/>
          </p:nvPr>
        </p:nvSpPr>
        <p:spPr/>
        <p:txBody>
          <a:bodyPr/>
          <a:lstStyle/>
          <a:p>
            <a:r>
              <a:rPr lang="de-DE" b="1" dirty="0" err="1">
                <a:solidFill>
                  <a:schemeClr val="accent1"/>
                </a:solidFill>
                <a:latin typeface="Calibri" panose="020F0502020204030204" pitchFamily="34" charset="0"/>
                <a:cs typeface="Calibri" panose="020F0502020204030204" pitchFamily="34" charset="0"/>
              </a:rPr>
              <a:t>Explainable</a:t>
            </a:r>
            <a:r>
              <a:rPr lang="de-DE" b="1" dirty="0">
                <a:solidFill>
                  <a:schemeClr val="accent1"/>
                </a:solidFill>
                <a:latin typeface="Calibri" panose="020F0502020204030204" pitchFamily="34" charset="0"/>
                <a:cs typeface="Calibri" panose="020F0502020204030204" pitchFamily="34" charset="0"/>
              </a:rPr>
              <a:t> AI</a:t>
            </a:r>
          </a:p>
          <a:p>
            <a:pPr marL="144000" lvl="1" indent="-144000">
              <a:spcAft>
                <a:spcPts val="0"/>
              </a:spcAft>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XAI </a:t>
            </a:r>
            <a:r>
              <a:rPr lang="en-US" b="1" dirty="0">
                <a:solidFill>
                  <a:schemeClr val="accent1"/>
                </a:solidFill>
                <a:latin typeface="Calibri" panose="020F0502020204030204" pitchFamily="34" charset="0"/>
                <a:cs typeface="Calibri" panose="020F0502020204030204" pitchFamily="34" charset="0"/>
              </a:rPr>
              <a:t>aims to produce "glass box" models that are explainable to a "human-in-the-loop", without greatly sacrificing AI performance.</a:t>
            </a:r>
          </a:p>
          <a:p>
            <a:pPr marL="144000" lvl="1" indent="-144000">
              <a:spcAft>
                <a:spcPts val="0"/>
              </a:spcAft>
              <a:buFont typeface="Arial" panose="020B0604020202020204" pitchFamily="34" charset="0"/>
              <a:buChar char="•"/>
            </a:pPr>
            <a:r>
              <a:rPr lang="en-US" b="1" dirty="0">
                <a:solidFill>
                  <a:schemeClr val="accent1"/>
                </a:solidFill>
                <a:latin typeface="Calibri" panose="020F0502020204030204" pitchFamily="34" charset="0"/>
                <a:cs typeface="Calibri" panose="020F0502020204030204" pitchFamily="34" charset="0"/>
              </a:rPr>
              <a:t>Human users should be able to understand the AI's cognition (both in real-time and after the fact), and should be able to determine when to trust the AI and when the AI should be distrusted</a:t>
            </a:r>
            <a:endParaRPr lang="de-DE" b="1" dirty="0">
              <a:solidFill>
                <a:schemeClr val="accent1"/>
              </a:solidFill>
              <a:latin typeface="Calibri" panose="020F0502020204030204" pitchFamily="34" charset="0"/>
              <a:cs typeface="Calibri" panose="020F0502020204030204" pitchFamily="34" charset="0"/>
            </a:endParaRPr>
          </a:p>
          <a:p>
            <a:endParaRPr lang="de-DE" dirty="0"/>
          </a:p>
        </p:txBody>
      </p:sp>
    </p:spTree>
    <p:extLst>
      <p:ext uri="{BB962C8B-B14F-4D97-AF65-F5344CB8AC3E}">
        <p14:creationId xmlns:p14="http://schemas.microsoft.com/office/powerpoint/2010/main" val="3335264244"/>
      </p:ext>
    </p:extLst>
  </p:cSld>
  <p:clrMapOvr>
    <a:masterClrMapping/>
  </p:clrMapOvr>
  <p:transition xmlns:p14="http://schemas.microsoft.com/office/powerpoint/2010/mai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7F160A1-8E22-244A-84BB-57FE1A05E904}"/>
              </a:ext>
            </a:extLst>
          </p:cNvPr>
          <p:cNvSpPr>
            <a:spLocks noGrp="1"/>
          </p:cNvSpPr>
          <p:nvPr>
            <p:ph type="title"/>
          </p:nvPr>
        </p:nvSpPr>
        <p:spPr/>
        <p:txBody>
          <a:bodyPr/>
          <a:lstStyle/>
          <a:p>
            <a:r>
              <a:rPr lang="de-DE" dirty="0"/>
              <a:t>All </a:t>
            </a:r>
            <a:r>
              <a:rPr lang="de-DE" dirty="0" err="1"/>
              <a:t>attention</a:t>
            </a:r>
            <a:r>
              <a:rPr lang="de-DE" dirty="0"/>
              <a:t> was </a:t>
            </a:r>
            <a:r>
              <a:rPr lang="de-DE" dirty="0" err="1"/>
              <a:t>here</a:t>
            </a:r>
            <a:endParaRPr lang="de-DE" dirty="0"/>
          </a:p>
        </p:txBody>
      </p:sp>
      <p:sp>
        <p:nvSpPr>
          <p:cNvPr id="3" name="Untertitel 2">
            <a:extLst>
              <a:ext uri="{FF2B5EF4-FFF2-40B4-BE49-F238E27FC236}">
                <a16:creationId xmlns:a16="http://schemas.microsoft.com/office/drawing/2014/main" xmlns="" id="{5651C35D-09BB-DD45-B677-38E460575AA5}"/>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249E6F98-EF1A-284E-ADDD-D86977C83589}"/>
              </a:ext>
            </a:extLst>
          </p:cNvPr>
          <p:cNvSpPr>
            <a:spLocks noGrp="1"/>
          </p:cNvSpPr>
          <p:nvPr>
            <p:ph type="sldNum" sz="quarter" idx="12"/>
          </p:nvPr>
        </p:nvSpPr>
        <p:spPr/>
        <p:txBody>
          <a:bodyPr/>
          <a:lstStyle/>
          <a:p>
            <a:fld id="{0C7C1E0B-BD27-42F8-BC6B-2F0636970842}" type="slidenum">
              <a:rPr lang="de-DE" smtClean="0">
                <a:solidFill>
                  <a:srgbClr val="791F82"/>
                </a:solidFill>
              </a:rPr>
              <a:pPr/>
              <a:t>17</a:t>
            </a:fld>
            <a:endParaRPr lang="de-DE" dirty="0">
              <a:solidFill>
                <a:srgbClr val="791F82"/>
              </a:solidFill>
            </a:endParaRPr>
          </a:p>
        </p:txBody>
      </p:sp>
      <p:pic>
        <p:nvPicPr>
          <p:cNvPr id="7" name="Inhaltsplatzhalter 23">
            <a:extLst>
              <a:ext uri="{FF2B5EF4-FFF2-40B4-BE49-F238E27FC236}">
                <a16:creationId xmlns:a16="http://schemas.microsoft.com/office/drawing/2014/main" xmlns="" id="{64D1AEFF-E01A-2645-8D56-853199AED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946841" y="1241900"/>
            <a:ext cx="3779457" cy="3311525"/>
          </a:xfrm>
          <a:prstGeom prst="rect">
            <a:avLst/>
          </a:prstGeom>
        </p:spPr>
      </p:pic>
      <p:pic>
        <p:nvPicPr>
          <p:cNvPr id="9" name="Grafik 8">
            <a:extLst>
              <a:ext uri="{FF2B5EF4-FFF2-40B4-BE49-F238E27FC236}">
                <a16:creationId xmlns:a16="http://schemas.microsoft.com/office/drawing/2014/main" xmlns="" id="{895B8CBD-1A43-E247-B8F5-3F167DABF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718" y="1194564"/>
            <a:ext cx="4141802" cy="3626225"/>
          </a:xfrm>
          <a:prstGeom prst="rect">
            <a:avLst/>
          </a:prstGeom>
        </p:spPr>
      </p:pic>
      <p:sp>
        <p:nvSpPr>
          <p:cNvPr id="10" name="Textfeld 9">
            <a:extLst>
              <a:ext uri="{FF2B5EF4-FFF2-40B4-BE49-F238E27FC236}">
                <a16:creationId xmlns:a16="http://schemas.microsoft.com/office/drawing/2014/main" xmlns="" id="{A7491AE2-1067-4E4C-A701-0D76E88BB32D}"/>
              </a:ext>
            </a:extLst>
          </p:cNvPr>
          <p:cNvSpPr txBox="1"/>
          <p:nvPr/>
        </p:nvSpPr>
        <p:spPr bwMode="gray">
          <a:xfrm>
            <a:off x="1907360" y="5032409"/>
            <a:ext cx="8377279" cy="426563"/>
          </a:xfrm>
          <a:prstGeom prst="rect">
            <a:avLst/>
          </a:prstGeom>
          <a:noFill/>
        </p:spPr>
        <p:txBody>
          <a:bodyPr wrap="square" lIns="0" tIns="0" rIns="0" bIns="0" rtlCol="0">
            <a:noAutofit/>
          </a:bodyPr>
          <a:lstStyle/>
          <a:p>
            <a:r>
              <a:rPr lang="de-DE" sz="2400" dirty="0">
                <a:solidFill>
                  <a:schemeClr val="accent1"/>
                </a:solidFill>
              </a:rPr>
              <a:t>AI </a:t>
            </a:r>
            <a:r>
              <a:rPr lang="de-DE" sz="2400" dirty="0" err="1">
                <a:solidFill>
                  <a:schemeClr val="accent1"/>
                </a:solidFill>
              </a:rPr>
              <a:t>competitions</a:t>
            </a:r>
            <a:r>
              <a:rPr lang="de-DE" sz="2400" dirty="0">
                <a:solidFill>
                  <a:schemeClr val="accent1"/>
                </a:solidFill>
              </a:rPr>
              <a:t> </a:t>
            </a:r>
            <a:r>
              <a:rPr lang="de-DE" sz="2400" dirty="0" err="1">
                <a:solidFill>
                  <a:schemeClr val="accent1"/>
                </a:solidFill>
              </a:rPr>
              <a:t>don’t</a:t>
            </a:r>
            <a:r>
              <a:rPr lang="de-DE" sz="2400" dirty="0">
                <a:solidFill>
                  <a:schemeClr val="accent1"/>
                </a:solidFill>
              </a:rPr>
              <a:t> </a:t>
            </a:r>
            <a:r>
              <a:rPr lang="de-DE" sz="2400" dirty="0" err="1">
                <a:solidFill>
                  <a:schemeClr val="accent1"/>
                </a:solidFill>
              </a:rPr>
              <a:t>produce</a:t>
            </a:r>
            <a:r>
              <a:rPr lang="de-DE" sz="2400" dirty="0">
                <a:solidFill>
                  <a:schemeClr val="accent1"/>
                </a:solidFill>
              </a:rPr>
              <a:t> </a:t>
            </a:r>
            <a:r>
              <a:rPr lang="de-DE" sz="2400" dirty="0" err="1">
                <a:solidFill>
                  <a:schemeClr val="accent1"/>
                </a:solidFill>
              </a:rPr>
              <a:t>useful</a:t>
            </a:r>
            <a:r>
              <a:rPr lang="de-DE" sz="2400" dirty="0">
                <a:solidFill>
                  <a:schemeClr val="accent1"/>
                </a:solidFill>
              </a:rPr>
              <a:t> </a:t>
            </a:r>
            <a:r>
              <a:rPr lang="de-DE" sz="2400" dirty="0" err="1">
                <a:solidFill>
                  <a:schemeClr val="accent1"/>
                </a:solidFill>
              </a:rPr>
              <a:t>models</a:t>
            </a:r>
            <a:endParaRPr lang="de-DE" sz="2400" dirty="0">
              <a:solidFill>
                <a:schemeClr val="accent1"/>
              </a:solidFill>
            </a:endParaRPr>
          </a:p>
          <a:p>
            <a:endParaRPr lang="de-DE" sz="1800" dirty="0" err="1"/>
          </a:p>
        </p:txBody>
      </p:sp>
      <p:sp>
        <p:nvSpPr>
          <p:cNvPr id="11" name="Textfeld 10">
            <a:extLst>
              <a:ext uri="{FF2B5EF4-FFF2-40B4-BE49-F238E27FC236}">
                <a16:creationId xmlns:a16="http://schemas.microsoft.com/office/drawing/2014/main" xmlns="" id="{ADC69C13-6837-AA43-8EB3-29A4AA1D9262}"/>
              </a:ext>
            </a:extLst>
          </p:cNvPr>
          <p:cNvSpPr txBox="1"/>
          <p:nvPr/>
        </p:nvSpPr>
        <p:spPr bwMode="gray">
          <a:xfrm>
            <a:off x="537210" y="6424578"/>
            <a:ext cx="10481310" cy="211923"/>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lukeoakdenrayner.wordpress.com</a:t>
            </a:r>
            <a:r>
              <a:rPr lang="de-DE" sz="1200" dirty="0">
                <a:solidFill>
                  <a:schemeClr val="accent1"/>
                </a:solidFill>
              </a:rPr>
              <a:t>/2019/09/19/ai-</a:t>
            </a:r>
            <a:r>
              <a:rPr lang="de-DE" sz="1200" dirty="0" err="1">
                <a:solidFill>
                  <a:schemeClr val="accent1"/>
                </a:solidFill>
              </a:rPr>
              <a:t>competitions</a:t>
            </a:r>
            <a:r>
              <a:rPr lang="de-DE" sz="1200" dirty="0">
                <a:solidFill>
                  <a:schemeClr val="accent1"/>
                </a:solidFill>
              </a:rPr>
              <a:t>-</a:t>
            </a:r>
            <a:r>
              <a:rPr lang="de-DE" sz="1200" dirty="0" err="1">
                <a:solidFill>
                  <a:schemeClr val="accent1"/>
                </a:solidFill>
              </a:rPr>
              <a:t>dont</a:t>
            </a:r>
            <a:r>
              <a:rPr lang="de-DE" sz="1200" dirty="0">
                <a:solidFill>
                  <a:schemeClr val="accent1"/>
                </a:solidFill>
              </a:rPr>
              <a:t>-</a:t>
            </a:r>
            <a:r>
              <a:rPr lang="de-DE" sz="1200" dirty="0" err="1">
                <a:solidFill>
                  <a:schemeClr val="accent1"/>
                </a:solidFill>
              </a:rPr>
              <a:t>produce</a:t>
            </a:r>
            <a:r>
              <a:rPr lang="de-DE" sz="1200" dirty="0">
                <a:solidFill>
                  <a:schemeClr val="accent1"/>
                </a:solidFill>
              </a:rPr>
              <a:t>-</a:t>
            </a:r>
            <a:r>
              <a:rPr lang="de-DE" sz="1200" dirty="0" err="1">
                <a:solidFill>
                  <a:schemeClr val="accent1"/>
                </a:solidFill>
              </a:rPr>
              <a:t>useful</a:t>
            </a:r>
            <a:r>
              <a:rPr lang="de-DE" sz="1200" dirty="0">
                <a:solidFill>
                  <a:schemeClr val="accent1"/>
                </a:solidFill>
              </a:rPr>
              <a:t>-models/</a:t>
            </a:r>
          </a:p>
        </p:txBody>
      </p:sp>
    </p:spTree>
    <p:extLst>
      <p:ext uri="{BB962C8B-B14F-4D97-AF65-F5344CB8AC3E}">
        <p14:creationId xmlns:p14="http://schemas.microsoft.com/office/powerpoint/2010/main" val="671380194"/>
      </p:ext>
    </p:extLst>
  </p:cSld>
  <p:clrMapOvr>
    <a:masterClrMapping/>
  </p:clrMapOvr>
  <p:transition xmlns:p14="http://schemas.microsoft.com/office/powerpoint/2010/mai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xmlns=""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18</a:t>
            </a:fld>
            <a:endParaRPr lang="de-DE" dirty="0">
              <a:solidFill>
                <a:srgbClr val="791F82"/>
              </a:solidFill>
            </a:endParaRPr>
          </a:p>
        </p:txBody>
      </p:sp>
      <p:sp>
        <p:nvSpPr>
          <p:cNvPr id="7" name="Oval 6">
            <a:extLst>
              <a:ext uri="{FF2B5EF4-FFF2-40B4-BE49-F238E27FC236}">
                <a16:creationId xmlns:a16="http://schemas.microsoft.com/office/drawing/2014/main" xmlns="" id="{7812E6B3-DAD3-BF4E-BDEF-E2943E9DF739}"/>
              </a:ext>
            </a:extLst>
          </p:cNvPr>
          <p:cNvSpPr/>
          <p:nvPr/>
        </p:nvSpPr>
        <p:spPr bwMode="gray">
          <a:xfrm>
            <a:off x="50677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8" name="Oval 7">
            <a:extLst>
              <a:ext uri="{FF2B5EF4-FFF2-40B4-BE49-F238E27FC236}">
                <a16:creationId xmlns:a16="http://schemas.microsoft.com/office/drawing/2014/main" xmlns="" id="{50CC7334-DC21-4F4A-B286-834AD820DD2C}"/>
              </a:ext>
            </a:extLst>
          </p:cNvPr>
          <p:cNvSpPr/>
          <p:nvPr/>
        </p:nvSpPr>
        <p:spPr bwMode="gray">
          <a:xfrm>
            <a:off x="52302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9" name="Oval 8">
            <a:extLst>
              <a:ext uri="{FF2B5EF4-FFF2-40B4-BE49-F238E27FC236}">
                <a16:creationId xmlns:a16="http://schemas.microsoft.com/office/drawing/2014/main" xmlns="" id="{2FCF9709-A0FC-1240-A33C-B501D3B3435D}"/>
              </a:ext>
            </a:extLst>
          </p:cNvPr>
          <p:cNvSpPr/>
          <p:nvPr/>
        </p:nvSpPr>
        <p:spPr bwMode="gray">
          <a:xfrm>
            <a:off x="52302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10" name="Oval 9">
            <a:extLst>
              <a:ext uri="{FF2B5EF4-FFF2-40B4-BE49-F238E27FC236}">
                <a16:creationId xmlns:a16="http://schemas.microsoft.com/office/drawing/2014/main" xmlns="" id="{FB151D9E-82D8-8E46-B770-D03B205B5FBC}"/>
              </a:ext>
            </a:extLst>
          </p:cNvPr>
          <p:cNvSpPr/>
          <p:nvPr/>
        </p:nvSpPr>
        <p:spPr bwMode="gray">
          <a:xfrm>
            <a:off x="52302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1" name="Oval 10">
            <a:extLst>
              <a:ext uri="{FF2B5EF4-FFF2-40B4-BE49-F238E27FC236}">
                <a16:creationId xmlns:a16="http://schemas.microsoft.com/office/drawing/2014/main" xmlns="" id="{A54FF5AE-872D-E649-9DD8-D6A398D97256}"/>
              </a:ext>
            </a:extLst>
          </p:cNvPr>
          <p:cNvSpPr/>
          <p:nvPr/>
        </p:nvSpPr>
        <p:spPr bwMode="gray">
          <a:xfrm>
            <a:off x="52302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12" name="Oval 11">
            <a:extLst>
              <a:ext uri="{FF2B5EF4-FFF2-40B4-BE49-F238E27FC236}">
                <a16:creationId xmlns:a16="http://schemas.microsoft.com/office/drawing/2014/main" xmlns="" id="{D2DABBBE-0151-144B-8E9A-58566FBAF921}"/>
              </a:ext>
            </a:extLst>
          </p:cNvPr>
          <p:cNvSpPr/>
          <p:nvPr/>
        </p:nvSpPr>
        <p:spPr bwMode="gray">
          <a:xfrm>
            <a:off x="644275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06</a:t>
            </a:r>
          </a:p>
        </p:txBody>
      </p:sp>
      <p:sp>
        <p:nvSpPr>
          <p:cNvPr id="13" name="Oval 12">
            <a:extLst>
              <a:ext uri="{FF2B5EF4-FFF2-40B4-BE49-F238E27FC236}">
                <a16:creationId xmlns:a16="http://schemas.microsoft.com/office/drawing/2014/main" xmlns="" id="{2723ABF5-EE0A-144B-B71D-DA795D3922CF}"/>
              </a:ext>
            </a:extLst>
          </p:cNvPr>
          <p:cNvSpPr/>
          <p:nvPr/>
        </p:nvSpPr>
        <p:spPr bwMode="gray">
          <a:xfrm>
            <a:off x="645900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07</a:t>
            </a:r>
          </a:p>
        </p:txBody>
      </p:sp>
      <p:sp>
        <p:nvSpPr>
          <p:cNvPr id="14" name="Oval 13">
            <a:extLst>
              <a:ext uri="{FF2B5EF4-FFF2-40B4-BE49-F238E27FC236}">
                <a16:creationId xmlns:a16="http://schemas.microsoft.com/office/drawing/2014/main" xmlns="" id="{09BEC5F2-A476-254B-9B9B-7748800C181D}"/>
              </a:ext>
            </a:extLst>
          </p:cNvPr>
          <p:cNvSpPr/>
          <p:nvPr/>
        </p:nvSpPr>
        <p:spPr bwMode="gray">
          <a:xfrm>
            <a:off x="645900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08</a:t>
            </a:r>
          </a:p>
        </p:txBody>
      </p:sp>
      <p:sp>
        <p:nvSpPr>
          <p:cNvPr id="15" name="Oval 14">
            <a:extLst>
              <a:ext uri="{FF2B5EF4-FFF2-40B4-BE49-F238E27FC236}">
                <a16:creationId xmlns:a16="http://schemas.microsoft.com/office/drawing/2014/main" xmlns="" id="{7F43BD00-7355-2449-9559-19FEC31F8FBE}"/>
              </a:ext>
            </a:extLst>
          </p:cNvPr>
          <p:cNvSpPr/>
          <p:nvPr/>
        </p:nvSpPr>
        <p:spPr bwMode="gray">
          <a:xfrm>
            <a:off x="645900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09</a:t>
            </a:r>
          </a:p>
        </p:txBody>
      </p:sp>
      <p:sp>
        <p:nvSpPr>
          <p:cNvPr id="16" name="Oval 15">
            <a:extLst>
              <a:ext uri="{FF2B5EF4-FFF2-40B4-BE49-F238E27FC236}">
                <a16:creationId xmlns:a16="http://schemas.microsoft.com/office/drawing/2014/main" xmlns="" id="{E3B7A29B-D99D-294D-9ED6-6BCD37F7C39A}"/>
              </a:ext>
            </a:extLst>
          </p:cNvPr>
          <p:cNvSpPr/>
          <p:nvPr/>
        </p:nvSpPr>
        <p:spPr bwMode="gray">
          <a:xfrm>
            <a:off x="645900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t>10</a:t>
            </a:r>
            <a:endParaRPr lang="de-DE" sz="1800" dirty="0"/>
          </a:p>
        </p:txBody>
      </p:sp>
      <p:sp>
        <p:nvSpPr>
          <p:cNvPr id="4" name="Textfeld 3">
            <a:extLst>
              <a:ext uri="{FF2B5EF4-FFF2-40B4-BE49-F238E27FC236}">
                <a16:creationId xmlns:a16="http://schemas.microsoft.com/office/drawing/2014/main" xmlns="" id="{4918F10C-BA84-6040-87CE-D3CB027536A8}"/>
              </a:ext>
            </a:extLst>
          </p:cNvPr>
          <p:cNvSpPr txBox="1"/>
          <p:nvPr/>
        </p:nvSpPr>
        <p:spPr bwMode="gray">
          <a:xfrm>
            <a:off x="1373138" y="1951541"/>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Judge AIs as alternatives rather than aides</a:t>
            </a:r>
            <a:endParaRPr lang="de-DE" b="1" dirty="0">
              <a:solidFill>
                <a:schemeClr val="accent1"/>
              </a:solidFill>
              <a:latin typeface="Calibri" panose="020F0502020204030204" pitchFamily="34" charset="0"/>
              <a:cs typeface="Calibri" panose="020F0502020204030204" pitchFamily="34" charset="0"/>
            </a:endParaRPr>
          </a:p>
        </p:txBody>
      </p:sp>
      <p:sp>
        <p:nvSpPr>
          <p:cNvPr id="17" name="Textfeld 16">
            <a:extLst>
              <a:ext uri="{FF2B5EF4-FFF2-40B4-BE49-F238E27FC236}">
                <a16:creationId xmlns:a16="http://schemas.microsoft.com/office/drawing/2014/main" xmlns="" id="{F0BB1063-8AB3-FD4E-9476-E10A94DE9FFC}"/>
              </a:ext>
            </a:extLst>
          </p:cNvPr>
          <p:cNvSpPr txBox="1"/>
          <p:nvPr/>
        </p:nvSpPr>
        <p:spPr bwMode="gray">
          <a:xfrm>
            <a:off x="1373138" y="5840685"/>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Believe what is said is what will be heard</a:t>
            </a:r>
            <a:endParaRPr lang="de-DE" b="1" dirty="0">
              <a:solidFill>
                <a:schemeClr val="accent1"/>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xmlns="" id="{DEF6EAAB-8FC4-8140-A76B-DD2792C43396}"/>
              </a:ext>
            </a:extLst>
          </p:cNvPr>
          <p:cNvSpPr txBox="1"/>
          <p:nvPr/>
        </p:nvSpPr>
        <p:spPr bwMode="gray">
          <a:xfrm>
            <a:off x="1373138" y="3784789"/>
            <a:ext cx="46672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Optimize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performance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over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enterprise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utility</a:t>
            </a:r>
            <a:endParaRPr lang="de-DE" b="1" dirty="0">
              <a:solidFill>
                <a:schemeClr val="accent1"/>
              </a:solidFill>
              <a:latin typeface="Calibri" panose="020F0502020204030204" pitchFamily="34" charset="0"/>
              <a:cs typeface="Calibri" panose="020F0502020204030204" pitchFamily="34" charset="0"/>
            </a:endParaRPr>
          </a:p>
        </p:txBody>
      </p:sp>
      <p:sp>
        <p:nvSpPr>
          <p:cNvPr id="19" name="Textfeld 18">
            <a:extLst>
              <a:ext uri="{FF2B5EF4-FFF2-40B4-BE49-F238E27FC236}">
                <a16:creationId xmlns:a16="http://schemas.microsoft.com/office/drawing/2014/main" xmlns="" id="{0F3BA71D-717E-E343-B570-E61CBB4B18AC}"/>
              </a:ext>
            </a:extLst>
          </p:cNvPr>
          <p:cNvSpPr txBox="1"/>
          <p:nvPr/>
        </p:nvSpPr>
        <p:spPr bwMode="gray">
          <a:xfrm>
            <a:off x="1373138" y="4861516"/>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Value XAI only as a placebo</a:t>
            </a:r>
            <a:endParaRPr lang="de-DE" b="1" dirty="0">
              <a:solidFill>
                <a:schemeClr val="accent1"/>
              </a:solidFill>
              <a:latin typeface="Calibri" panose="020F0502020204030204" pitchFamily="34" charset="0"/>
              <a:cs typeface="Calibri" panose="020F0502020204030204" pitchFamily="34" charset="0"/>
            </a:endParaRPr>
          </a:p>
        </p:txBody>
      </p:sp>
      <p:sp>
        <p:nvSpPr>
          <p:cNvPr id="20" name="Textfeld 19">
            <a:extLst>
              <a:ext uri="{FF2B5EF4-FFF2-40B4-BE49-F238E27FC236}">
                <a16:creationId xmlns:a16="http://schemas.microsoft.com/office/drawing/2014/main" xmlns="" id="{6E22EE5A-4603-1847-B976-503FFF1D9696}"/>
              </a:ext>
            </a:extLst>
          </p:cNvPr>
          <p:cNvSpPr txBox="1"/>
          <p:nvPr/>
        </p:nvSpPr>
        <p:spPr bwMode="gray">
          <a:xfrm>
            <a:off x="1373138" y="2919213"/>
            <a:ext cx="48196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Expect stakeholders to “think more like me”</a:t>
            </a:r>
            <a:endParaRPr lang="de-DE" b="1" dirty="0">
              <a:solidFill>
                <a:schemeClr val="accent1"/>
              </a:solidFill>
              <a:latin typeface="Calibri" panose="020F0502020204030204" pitchFamily="34" charset="0"/>
              <a:cs typeface="Calibri" panose="020F0502020204030204" pitchFamily="34" charset="0"/>
            </a:endParaRPr>
          </a:p>
        </p:txBody>
      </p:sp>
      <p:sp>
        <p:nvSpPr>
          <p:cNvPr id="21" name="Textfeld 20">
            <a:extLst>
              <a:ext uri="{FF2B5EF4-FFF2-40B4-BE49-F238E27FC236}">
                <a16:creationId xmlns:a16="http://schemas.microsoft.com/office/drawing/2014/main" xmlns="" id="{0761BE0E-4E19-864C-B0BE-4A6D70A123BB}"/>
              </a:ext>
            </a:extLst>
          </p:cNvPr>
          <p:cNvSpPr txBox="1"/>
          <p:nvPr/>
        </p:nvSpPr>
        <p:spPr bwMode="gray">
          <a:xfrm>
            <a:off x="7309118" y="1968579"/>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Provide a single explanation for all audiences</a:t>
            </a:r>
            <a:endParaRPr lang="de-DE" b="1" dirty="0">
              <a:solidFill>
                <a:schemeClr val="accent1"/>
              </a:solidFill>
              <a:latin typeface="Calibri" panose="020F0502020204030204" pitchFamily="34" charset="0"/>
              <a:cs typeface="Calibri" panose="020F0502020204030204" pitchFamily="34" charset="0"/>
            </a:endParaRPr>
          </a:p>
        </p:txBody>
      </p:sp>
      <p:sp>
        <p:nvSpPr>
          <p:cNvPr id="22" name="Textfeld 21">
            <a:extLst>
              <a:ext uri="{FF2B5EF4-FFF2-40B4-BE49-F238E27FC236}">
                <a16:creationId xmlns:a16="http://schemas.microsoft.com/office/drawing/2014/main" xmlns="" id="{BBBAAE4A-3C39-3B4A-8F7F-1F9DA6438024}"/>
              </a:ext>
            </a:extLst>
          </p:cNvPr>
          <p:cNvSpPr txBox="1"/>
          <p:nvPr/>
        </p:nvSpPr>
        <p:spPr bwMode="gray">
          <a:xfrm>
            <a:off x="7309118" y="2901848"/>
            <a:ext cx="45148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Undervalue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friendly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features</a:t>
            </a:r>
            <a:endParaRPr lang="de-DE" b="1" dirty="0">
              <a:solidFill>
                <a:schemeClr val="accent1"/>
              </a:solidFill>
              <a:latin typeface="Calibri" panose="020F0502020204030204" pitchFamily="34" charset="0"/>
              <a:cs typeface="Calibri" panose="020F0502020204030204" pitchFamily="34" charset="0"/>
            </a:endParaRPr>
          </a:p>
        </p:txBody>
      </p:sp>
      <p:sp>
        <p:nvSpPr>
          <p:cNvPr id="23" name="Textfeld 22">
            <a:extLst>
              <a:ext uri="{FF2B5EF4-FFF2-40B4-BE49-F238E27FC236}">
                <a16:creationId xmlns:a16="http://schemas.microsoft.com/office/drawing/2014/main" xmlns="" id="{3D5754D0-FC2D-4A45-8EC1-EFF05885D7D1}"/>
              </a:ext>
            </a:extLst>
          </p:cNvPr>
          <p:cNvSpPr txBox="1"/>
          <p:nvPr/>
        </p:nvSpPr>
        <p:spPr bwMode="gray">
          <a:xfrm>
            <a:off x="7309118" y="3859498"/>
            <a:ext cx="4514850"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Fail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design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debugging</a:t>
            </a:r>
            <a:endParaRPr lang="de-DE" b="1" dirty="0">
              <a:solidFill>
                <a:schemeClr val="accent1"/>
              </a:solidFill>
              <a:latin typeface="Calibri" panose="020F0502020204030204" pitchFamily="34" charset="0"/>
              <a:cs typeface="Calibri" panose="020F0502020204030204" pitchFamily="34" charset="0"/>
            </a:endParaRPr>
          </a:p>
        </p:txBody>
      </p:sp>
      <p:sp>
        <p:nvSpPr>
          <p:cNvPr id="24" name="Textfeld 23">
            <a:extLst>
              <a:ext uri="{FF2B5EF4-FFF2-40B4-BE49-F238E27FC236}">
                <a16:creationId xmlns:a16="http://schemas.microsoft.com/office/drawing/2014/main" xmlns="" id="{53A79013-1B59-9548-8A55-D58F792B7CF5}"/>
              </a:ext>
            </a:extLst>
          </p:cNvPr>
          <p:cNvSpPr txBox="1"/>
          <p:nvPr/>
        </p:nvSpPr>
        <p:spPr bwMode="gray">
          <a:xfrm>
            <a:off x="7309118" y="4745688"/>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Assume rather than demonstrate generalizability</a:t>
            </a:r>
            <a:endParaRPr lang="de-DE" b="1" dirty="0">
              <a:solidFill>
                <a:schemeClr val="accent1"/>
              </a:solidFill>
              <a:latin typeface="Calibri" panose="020F0502020204030204" pitchFamily="34" charset="0"/>
              <a:cs typeface="Calibri" panose="020F0502020204030204" pitchFamily="34" charset="0"/>
            </a:endParaRPr>
          </a:p>
        </p:txBody>
      </p:sp>
      <p:sp>
        <p:nvSpPr>
          <p:cNvPr id="25" name="Textfeld 24">
            <a:extLst>
              <a:ext uri="{FF2B5EF4-FFF2-40B4-BE49-F238E27FC236}">
                <a16:creationId xmlns:a16="http://schemas.microsoft.com/office/drawing/2014/main" xmlns="" id="{257C1A73-4A60-914E-B5C8-02F431F783C3}"/>
              </a:ext>
            </a:extLst>
          </p:cNvPr>
          <p:cNvSpPr txBox="1"/>
          <p:nvPr/>
        </p:nvSpPr>
        <p:spPr bwMode="gray">
          <a:xfrm>
            <a:off x="7309118" y="5827087"/>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Think moonshots are the model</a:t>
            </a:r>
            <a:endParaRPr lang="de-DE" b="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4825626"/>
      </p:ext>
    </p:extLst>
  </p:cSld>
  <p:clrMapOvr>
    <a:masterClrMapping/>
  </p:clrMapOvr>
  <p:transition xmlns:p14="http://schemas.microsoft.com/office/powerpoint/2010/mai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359C020-6199-8F4B-BC94-F44AA9B0A09F}"/>
              </a:ext>
            </a:extLst>
          </p:cNvPr>
          <p:cNvSpPr>
            <a:spLocks noGrp="1"/>
          </p:cNvSpPr>
          <p:nvPr>
            <p:ph type="title"/>
          </p:nvPr>
        </p:nvSpPr>
        <p:spPr/>
        <p:txBody>
          <a:bodyPr/>
          <a:lstStyle/>
          <a:p>
            <a:r>
              <a:rPr lang="de-DE" dirty="0" err="1"/>
              <a:t>Why</a:t>
            </a:r>
            <a:r>
              <a:rPr lang="de-DE" dirty="0"/>
              <a:t> </a:t>
            </a:r>
            <a:r>
              <a:rPr lang="de-DE" dirty="0" err="1"/>
              <a:t>we</a:t>
            </a:r>
            <a:r>
              <a:rPr lang="de-DE" dirty="0"/>
              <a:t> </a:t>
            </a:r>
            <a:r>
              <a:rPr lang="de-DE" dirty="0" err="1"/>
              <a:t>need</a:t>
            </a:r>
            <a:r>
              <a:rPr lang="de-DE" dirty="0"/>
              <a:t> XAI?</a:t>
            </a:r>
          </a:p>
        </p:txBody>
      </p:sp>
      <p:sp>
        <p:nvSpPr>
          <p:cNvPr id="3" name="Untertitel 2">
            <a:extLst>
              <a:ext uri="{FF2B5EF4-FFF2-40B4-BE49-F238E27FC236}">
                <a16:creationId xmlns:a16="http://schemas.microsoft.com/office/drawing/2014/main" xmlns="" id="{7C07FDCC-9E51-BA48-9BCE-CACCB7DE7F45}"/>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50163D4A-C37A-024D-A6A8-A11D0460BB0F}"/>
              </a:ext>
            </a:extLst>
          </p:cNvPr>
          <p:cNvSpPr>
            <a:spLocks noGrp="1"/>
          </p:cNvSpPr>
          <p:nvPr>
            <p:ph type="sldNum" sz="quarter" idx="12"/>
          </p:nvPr>
        </p:nvSpPr>
        <p:spPr/>
        <p:txBody>
          <a:bodyPr/>
          <a:lstStyle/>
          <a:p>
            <a:fld id="{0C7C1E0B-BD27-42F8-BC6B-2F0636970842}" type="slidenum">
              <a:rPr lang="de-DE" smtClean="0">
                <a:solidFill>
                  <a:srgbClr val="791F82"/>
                </a:solidFill>
              </a:rPr>
              <a:pPr/>
              <a:t>19</a:t>
            </a:fld>
            <a:endParaRPr lang="de-DE" dirty="0">
              <a:solidFill>
                <a:srgbClr val="791F82"/>
              </a:solidFill>
            </a:endParaRPr>
          </a:p>
        </p:txBody>
      </p:sp>
      <p:sp>
        <p:nvSpPr>
          <p:cNvPr id="7" name="Oval 6">
            <a:extLst>
              <a:ext uri="{FF2B5EF4-FFF2-40B4-BE49-F238E27FC236}">
                <a16:creationId xmlns:a16="http://schemas.microsoft.com/office/drawing/2014/main" xmlns="" id="{A3C43E5F-F7A2-C445-81FE-3F44E11AAA02}"/>
              </a:ext>
            </a:extLst>
          </p:cNvPr>
          <p:cNvSpPr/>
          <p:nvPr/>
        </p:nvSpPr>
        <p:spPr bwMode="gray">
          <a:xfrm>
            <a:off x="50677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8" name="Oval 7">
            <a:extLst>
              <a:ext uri="{FF2B5EF4-FFF2-40B4-BE49-F238E27FC236}">
                <a16:creationId xmlns:a16="http://schemas.microsoft.com/office/drawing/2014/main" xmlns="" id="{89D86616-D5CC-C348-A0F3-BF5C625DCE68}"/>
              </a:ext>
            </a:extLst>
          </p:cNvPr>
          <p:cNvSpPr/>
          <p:nvPr/>
        </p:nvSpPr>
        <p:spPr bwMode="gray">
          <a:xfrm>
            <a:off x="52302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9" name="Oval 8">
            <a:extLst>
              <a:ext uri="{FF2B5EF4-FFF2-40B4-BE49-F238E27FC236}">
                <a16:creationId xmlns:a16="http://schemas.microsoft.com/office/drawing/2014/main" xmlns="" id="{DB7DCD56-0F24-DE4B-BCF6-D4FAAFB66C62}"/>
              </a:ext>
            </a:extLst>
          </p:cNvPr>
          <p:cNvSpPr/>
          <p:nvPr/>
        </p:nvSpPr>
        <p:spPr bwMode="gray">
          <a:xfrm>
            <a:off x="52302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10" name="Oval 9">
            <a:extLst>
              <a:ext uri="{FF2B5EF4-FFF2-40B4-BE49-F238E27FC236}">
                <a16:creationId xmlns:a16="http://schemas.microsoft.com/office/drawing/2014/main" xmlns="" id="{32E42866-A6CC-1649-A6E1-802D0F2419BD}"/>
              </a:ext>
            </a:extLst>
          </p:cNvPr>
          <p:cNvSpPr/>
          <p:nvPr/>
        </p:nvSpPr>
        <p:spPr bwMode="gray">
          <a:xfrm>
            <a:off x="52302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1" name="Oval 10">
            <a:extLst>
              <a:ext uri="{FF2B5EF4-FFF2-40B4-BE49-F238E27FC236}">
                <a16:creationId xmlns:a16="http://schemas.microsoft.com/office/drawing/2014/main" xmlns="" id="{2AEADDA9-7825-A842-B80E-E862393388F2}"/>
              </a:ext>
            </a:extLst>
          </p:cNvPr>
          <p:cNvSpPr/>
          <p:nvPr/>
        </p:nvSpPr>
        <p:spPr bwMode="gray">
          <a:xfrm>
            <a:off x="52302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12" name="Textfeld 11">
            <a:extLst>
              <a:ext uri="{FF2B5EF4-FFF2-40B4-BE49-F238E27FC236}">
                <a16:creationId xmlns:a16="http://schemas.microsoft.com/office/drawing/2014/main" xmlns="" id="{E7149CFD-FCB8-414A-8B79-28ECCE6E2EB2}"/>
              </a:ext>
            </a:extLst>
          </p:cNvPr>
          <p:cNvSpPr txBox="1"/>
          <p:nvPr/>
        </p:nvSpPr>
        <p:spPr bwMode="gray">
          <a:xfrm>
            <a:off x="1373138" y="1951541"/>
            <a:ext cx="7130782"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Safety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should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build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systems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that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make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sound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decisions</a:t>
            </a:r>
            <a:r>
              <a:rPr lang="de-DE" b="1" dirty="0">
                <a:solidFill>
                  <a:schemeClr val="accent1"/>
                </a:solidFill>
                <a:latin typeface="Calibri" panose="020F0502020204030204" pitchFamily="34" charset="0"/>
                <a:cs typeface="Calibri" panose="020F0502020204030204" pitchFamily="34" charset="0"/>
              </a:rPr>
              <a:t>.</a:t>
            </a:r>
          </a:p>
        </p:txBody>
      </p:sp>
      <p:sp>
        <p:nvSpPr>
          <p:cNvPr id="13" name="Textfeld 12">
            <a:extLst>
              <a:ext uri="{FF2B5EF4-FFF2-40B4-BE49-F238E27FC236}">
                <a16:creationId xmlns:a16="http://schemas.microsoft.com/office/drawing/2014/main" xmlns="" id="{E8D2F9DB-F98B-8E4B-98D2-D1C062737293}"/>
              </a:ext>
            </a:extLst>
          </p:cNvPr>
          <p:cNvSpPr txBox="1"/>
          <p:nvPr/>
        </p:nvSpPr>
        <p:spPr bwMode="gray">
          <a:xfrm>
            <a:off x="1373138" y="5840685"/>
            <a:ext cx="8285212"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Legal. Are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legally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required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provided</a:t>
            </a:r>
            <a:r>
              <a:rPr lang="de-DE" b="1" dirty="0">
                <a:solidFill>
                  <a:schemeClr val="accent1"/>
                </a:solidFill>
                <a:latin typeface="Calibri" panose="020F0502020204030204" pitchFamily="34" charset="0"/>
                <a:cs typeface="Calibri" panose="020F0502020204030204" pitchFamily="34" charset="0"/>
              </a:rPr>
              <a:t> an </a:t>
            </a:r>
            <a:r>
              <a:rPr lang="de-DE" b="1" dirty="0" err="1">
                <a:solidFill>
                  <a:schemeClr val="accent1"/>
                </a:solidFill>
                <a:latin typeface="Calibri" panose="020F0502020204030204" pitchFamily="34" charset="0"/>
                <a:cs typeface="Calibri" panose="020F0502020204030204" pitchFamily="34" charset="0"/>
              </a:rPr>
              <a:t>explanation</a:t>
            </a:r>
            <a:r>
              <a:rPr lang="de-DE" b="1" dirty="0">
                <a:solidFill>
                  <a:schemeClr val="accent1"/>
                </a:solidFill>
                <a:latin typeface="Calibri" panose="020F0502020204030204" pitchFamily="34" charset="0"/>
                <a:cs typeface="Calibri" panose="020F0502020204030204" pitchFamily="34" charset="0"/>
              </a:rPr>
              <a:t>?</a:t>
            </a:r>
          </a:p>
        </p:txBody>
      </p:sp>
      <p:sp>
        <p:nvSpPr>
          <p:cNvPr id="14" name="Textfeld 13">
            <a:extLst>
              <a:ext uri="{FF2B5EF4-FFF2-40B4-BE49-F238E27FC236}">
                <a16:creationId xmlns:a16="http://schemas.microsoft.com/office/drawing/2014/main" xmlns="" id="{31EB7642-FD06-554E-9FE8-3B8B86880E55}"/>
              </a:ext>
            </a:extLst>
          </p:cNvPr>
          <p:cNvSpPr txBox="1"/>
          <p:nvPr/>
        </p:nvSpPr>
        <p:spPr bwMode="gray">
          <a:xfrm>
            <a:off x="1373138" y="3882347"/>
            <a:ext cx="8056612"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Science.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want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understand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something</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new</a:t>
            </a:r>
            <a:r>
              <a:rPr lang="de-DE" b="1" dirty="0">
                <a:solidFill>
                  <a:schemeClr val="accent1"/>
                </a:solidFill>
                <a:latin typeface="Calibri" panose="020F0502020204030204" pitchFamily="34" charset="0"/>
                <a:cs typeface="Calibri" panose="020F0502020204030204" pitchFamily="34" charset="0"/>
              </a:rPr>
              <a:t>.</a:t>
            </a:r>
          </a:p>
        </p:txBody>
      </p:sp>
      <p:sp>
        <p:nvSpPr>
          <p:cNvPr id="15" name="Textfeld 14">
            <a:extLst>
              <a:ext uri="{FF2B5EF4-FFF2-40B4-BE49-F238E27FC236}">
                <a16:creationId xmlns:a16="http://schemas.microsoft.com/office/drawing/2014/main" xmlns="" id="{55B185C6-880E-064E-846F-FED5534CBFC0}"/>
              </a:ext>
            </a:extLst>
          </p:cNvPr>
          <p:cNvSpPr txBox="1"/>
          <p:nvPr/>
        </p:nvSpPr>
        <p:spPr bwMode="gray">
          <a:xfrm>
            <a:off x="1373138" y="4861516"/>
            <a:ext cx="8536672"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Mismatched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Objectives</a:t>
            </a:r>
            <a:r>
              <a:rPr lang="de-DE" b="1" dirty="0">
                <a:solidFill>
                  <a:schemeClr val="accent1"/>
                </a:solidFill>
                <a:latin typeface="Calibri" panose="020F0502020204030204" pitchFamily="34" charset="0"/>
                <a:cs typeface="Calibri" panose="020F0502020204030204" pitchFamily="34" charset="0"/>
              </a:rPr>
              <a:t>. The </a:t>
            </a:r>
            <a:r>
              <a:rPr lang="de-DE" b="1" dirty="0" err="1">
                <a:solidFill>
                  <a:schemeClr val="accent1"/>
                </a:solidFill>
                <a:latin typeface="Calibri" panose="020F0502020204030204" pitchFamily="34" charset="0"/>
                <a:cs typeface="Calibri" panose="020F0502020204030204" pitchFamily="34" charset="0"/>
              </a:rPr>
              <a:t>system</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may</a:t>
            </a:r>
            <a:r>
              <a:rPr lang="de-DE" b="1" dirty="0">
                <a:solidFill>
                  <a:schemeClr val="accent1"/>
                </a:solidFill>
                <a:latin typeface="Calibri" panose="020F0502020204030204" pitchFamily="34" charset="0"/>
                <a:cs typeface="Calibri" panose="020F0502020204030204" pitchFamily="34" charset="0"/>
              </a:rPr>
              <a:t> not </a:t>
            </a:r>
            <a:r>
              <a:rPr lang="de-DE" b="1" dirty="0" err="1">
                <a:solidFill>
                  <a:schemeClr val="accent1"/>
                </a:solidFill>
                <a:latin typeface="Calibri" panose="020F0502020204030204" pitchFamily="34" charset="0"/>
                <a:cs typeface="Calibri" panose="020F0502020204030204" pitchFamily="34" charset="0"/>
              </a:rPr>
              <a:t>be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optimized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true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objective</a:t>
            </a:r>
            <a:r>
              <a:rPr lang="de-DE" b="1" dirty="0">
                <a:solidFill>
                  <a:schemeClr val="accent1"/>
                </a:solidFill>
                <a:latin typeface="Calibri" panose="020F0502020204030204" pitchFamily="34" charset="0"/>
                <a:cs typeface="Calibri" panose="020F0502020204030204" pitchFamily="34" charset="0"/>
              </a:rPr>
              <a:t>.</a:t>
            </a:r>
          </a:p>
        </p:txBody>
      </p:sp>
      <p:sp>
        <p:nvSpPr>
          <p:cNvPr id="16" name="Textfeld 15">
            <a:extLst>
              <a:ext uri="{FF2B5EF4-FFF2-40B4-BE49-F238E27FC236}">
                <a16:creationId xmlns:a16="http://schemas.microsoft.com/office/drawing/2014/main" xmlns="" id="{5FCF7C13-782E-6840-BEB4-1633DB56D526}"/>
              </a:ext>
            </a:extLst>
          </p:cNvPr>
          <p:cNvSpPr txBox="1"/>
          <p:nvPr/>
        </p:nvSpPr>
        <p:spPr bwMode="gray">
          <a:xfrm>
            <a:off x="1373138" y="2919213"/>
            <a:ext cx="8879572"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Debugging.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should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understand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why</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system</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does</a:t>
            </a:r>
            <a:r>
              <a:rPr lang="de-DE" b="1" dirty="0">
                <a:solidFill>
                  <a:schemeClr val="accent1"/>
                </a:solidFill>
                <a:latin typeface="Calibri" panose="020F0502020204030204" pitchFamily="34" charset="0"/>
                <a:cs typeface="Calibri" panose="020F0502020204030204" pitchFamily="34" charset="0"/>
              </a:rPr>
              <a:t> not </a:t>
            </a:r>
            <a:r>
              <a:rPr lang="de-DE" b="1" dirty="0" err="1">
                <a:solidFill>
                  <a:schemeClr val="accent1"/>
                </a:solidFill>
                <a:latin typeface="Calibri" panose="020F0502020204030204" pitchFamily="34" charset="0"/>
                <a:cs typeface="Calibri" panose="020F0502020204030204" pitchFamily="34" charset="0"/>
              </a:rPr>
              <a:t>work</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how</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fix it.</a:t>
            </a:r>
          </a:p>
        </p:txBody>
      </p:sp>
    </p:spTree>
    <p:extLst>
      <p:ext uri="{BB962C8B-B14F-4D97-AF65-F5344CB8AC3E}">
        <p14:creationId xmlns:p14="http://schemas.microsoft.com/office/powerpoint/2010/main" val="2326758401"/>
      </p:ext>
    </p:extLst>
  </p:cSld>
  <p:clrMapOvr>
    <a:masterClrMapping/>
  </p:clrMapOvr>
  <p:transition xmlns:p14="http://schemas.microsoft.com/office/powerpoint/2010/mai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Schwarz group</a:t>
            </a:r>
          </a:p>
        </p:txBody>
      </p:sp>
      <p:sp>
        <p:nvSpPr>
          <p:cNvPr id="3" name="Subtitle 2"/>
          <p:cNvSpPr>
            <a:spLocks noGrp="1"/>
          </p:cNvSpPr>
          <p:nvPr>
            <p:ph type="subTitle" idx="1"/>
          </p:nvPr>
        </p:nvSpPr>
        <p:spPr/>
        <p:txBody>
          <a:bodyPr/>
          <a:lstStyle/>
          <a:p>
            <a:r>
              <a:rPr lang="en-US" dirty="0"/>
              <a:t>Company 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a:t>
            </a:fld>
            <a:endParaRPr lang="de-DE" dirty="0">
              <a:solidFill>
                <a:srgbClr val="791F82"/>
              </a:solidFill>
            </a:endParaRPr>
          </a:p>
        </p:txBody>
      </p:sp>
      <p:pic>
        <p:nvPicPr>
          <p:cNvPr id="8" name="Picture 7" descr="Logo_SchwarzGrup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043" y="1347591"/>
            <a:ext cx="5502617" cy="4457120"/>
          </a:xfrm>
          <a:prstGeom prst="rect">
            <a:avLst/>
          </a:prstGeom>
        </p:spPr>
      </p:pic>
      <p:pic>
        <p:nvPicPr>
          <p:cNvPr id="10" name="Picture 9" descr="qW_WHXE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58" y="1963690"/>
            <a:ext cx="5090916" cy="3391823"/>
          </a:xfrm>
          <a:prstGeom prst="rect">
            <a:avLst/>
          </a:prstGeom>
        </p:spPr>
      </p:pic>
    </p:spTree>
    <p:extLst>
      <p:ext uri="{BB962C8B-B14F-4D97-AF65-F5344CB8AC3E}">
        <p14:creationId xmlns:p14="http://schemas.microsoft.com/office/powerpoint/2010/main" val="710494535"/>
      </p:ext>
    </p:extLst>
  </p:cSld>
  <p:clrMapOvr>
    <a:masterClrMapping/>
  </p:clrMapOvr>
  <p:transition xmlns:p14="http://schemas.microsoft.com/office/powerpoint/2010/mai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xmlns=""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20</a:t>
            </a:fld>
            <a:endParaRPr lang="de-DE" dirty="0">
              <a:solidFill>
                <a:srgbClr val="791F82"/>
              </a:solidFill>
            </a:endParaRPr>
          </a:p>
        </p:txBody>
      </p:sp>
      <p:sp>
        <p:nvSpPr>
          <p:cNvPr id="8" name="Abgerundetes Rechteck 7">
            <a:extLst>
              <a:ext uri="{FF2B5EF4-FFF2-40B4-BE49-F238E27FC236}">
                <a16:creationId xmlns:a16="http://schemas.microsoft.com/office/drawing/2014/main" xmlns=""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xmlns=""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xmlns="" id="{54FEF41B-810E-B244-B2F8-C9FB6C862CDD}"/>
              </a:ext>
            </a:extLst>
          </p:cNvPr>
          <p:cNvSpPr txBox="1"/>
          <p:nvPr/>
        </p:nvSpPr>
        <p:spPr bwMode="gray">
          <a:xfrm>
            <a:off x="1051560" y="3966210"/>
            <a:ext cx="2251710" cy="20459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xmlns="" id="{C1994082-C929-674C-B5CC-6759A93E39BB}"/>
              </a:ext>
            </a:extLst>
          </p:cNvPr>
          <p:cNvSpPr/>
          <p:nvPr/>
        </p:nvSpPr>
        <p:spPr bwMode="gray">
          <a:xfrm>
            <a:off x="4309751"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xmlns="" id="{B82F8774-8495-FE42-B5D4-3DC7EE46B1C8}"/>
              </a:ext>
            </a:extLst>
          </p:cNvPr>
          <p:cNvSpPr txBox="1"/>
          <p:nvPr/>
        </p:nvSpPr>
        <p:spPr bwMode="gray">
          <a:xfrm>
            <a:off x="4320218"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xmlns="" id="{BD2FF1AA-8C1C-4B4C-9FA0-8ABEEB765C80}"/>
              </a:ext>
            </a:extLst>
          </p:cNvPr>
          <p:cNvSpPr/>
          <p:nvPr/>
        </p:nvSpPr>
        <p:spPr bwMode="gray">
          <a:xfrm>
            <a:off x="7665722" y="2731771"/>
            <a:ext cx="2666998"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xmlns="" id="{532571D1-5CCF-C84A-BEBD-EE56CC604AD9}"/>
              </a:ext>
            </a:extLst>
          </p:cNvPr>
          <p:cNvSpPr txBox="1"/>
          <p:nvPr/>
        </p:nvSpPr>
        <p:spPr bwMode="gray">
          <a:xfrm>
            <a:off x="7760970" y="3966210"/>
            <a:ext cx="4139066" cy="226314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xmlns=""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xmlns=""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xmlns=""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73232"/>
      </p:ext>
    </p:extLst>
  </p:cSld>
  <p:clrMapOvr>
    <a:masterClrMapping/>
  </p:clrMapOvr>
  <p:transition xmlns:p14="http://schemas.microsoft.com/office/powerpoint/2010/mai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xmlns=""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21</a:t>
            </a:fld>
            <a:endParaRPr lang="de-DE" dirty="0">
              <a:solidFill>
                <a:srgbClr val="791F82"/>
              </a:solidFill>
            </a:endParaRPr>
          </a:p>
        </p:txBody>
      </p:sp>
      <p:sp>
        <p:nvSpPr>
          <p:cNvPr id="8" name="Abgerundetes Rechteck 7">
            <a:extLst>
              <a:ext uri="{FF2B5EF4-FFF2-40B4-BE49-F238E27FC236}">
                <a16:creationId xmlns:a16="http://schemas.microsoft.com/office/drawing/2014/main" xmlns=""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xmlns=""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xmlns="" id="{54FEF41B-810E-B244-B2F8-C9FB6C862CDD}"/>
              </a:ext>
            </a:extLst>
          </p:cNvPr>
          <p:cNvSpPr txBox="1"/>
          <p:nvPr/>
        </p:nvSpPr>
        <p:spPr bwMode="gray">
          <a:xfrm>
            <a:off x="1051560" y="3966210"/>
            <a:ext cx="2251710" cy="20459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xmlns="" id="{C1994082-C929-674C-B5CC-6759A93E39BB}"/>
              </a:ext>
            </a:extLst>
          </p:cNvPr>
          <p:cNvSpPr/>
          <p:nvPr/>
        </p:nvSpPr>
        <p:spPr bwMode="gray">
          <a:xfrm>
            <a:off x="4309751"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xmlns="" id="{B82F8774-8495-FE42-B5D4-3DC7EE46B1C8}"/>
              </a:ext>
            </a:extLst>
          </p:cNvPr>
          <p:cNvSpPr txBox="1"/>
          <p:nvPr/>
        </p:nvSpPr>
        <p:spPr bwMode="gray">
          <a:xfrm>
            <a:off x="4320218"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xmlns="" id="{BD2FF1AA-8C1C-4B4C-9FA0-8ABEEB765C80}"/>
              </a:ext>
            </a:extLst>
          </p:cNvPr>
          <p:cNvSpPr/>
          <p:nvPr/>
        </p:nvSpPr>
        <p:spPr bwMode="gray">
          <a:xfrm>
            <a:off x="7665722" y="2731771"/>
            <a:ext cx="2666998"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xmlns="" id="{532571D1-5CCF-C84A-BEBD-EE56CC604AD9}"/>
              </a:ext>
            </a:extLst>
          </p:cNvPr>
          <p:cNvSpPr txBox="1"/>
          <p:nvPr/>
        </p:nvSpPr>
        <p:spPr bwMode="gray">
          <a:xfrm>
            <a:off x="7760970" y="3966210"/>
            <a:ext cx="4139066" cy="226314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xmlns=""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xmlns=""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xmlns=""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A0099832-DFCD-C940-AA12-AFD973AA12BA}"/>
              </a:ext>
            </a:extLst>
          </p:cNvPr>
          <p:cNvSpPr/>
          <p:nvPr/>
        </p:nvSpPr>
        <p:spPr bwMode="gray">
          <a:xfrm>
            <a:off x="7280910" y="1531620"/>
            <a:ext cx="4478616" cy="46977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6" name="Oval 5">
            <a:extLst>
              <a:ext uri="{FF2B5EF4-FFF2-40B4-BE49-F238E27FC236}">
                <a16:creationId xmlns:a16="http://schemas.microsoft.com/office/drawing/2014/main" xmlns="" id="{255EEE1B-0BDB-8648-8EA2-504784D27090}"/>
              </a:ext>
            </a:extLst>
          </p:cNvPr>
          <p:cNvSpPr/>
          <p:nvPr/>
        </p:nvSpPr>
        <p:spPr bwMode="gray">
          <a:xfrm>
            <a:off x="7178040" y="1725930"/>
            <a:ext cx="4721996" cy="45034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3461634709"/>
      </p:ext>
    </p:extLst>
  </p:cSld>
  <p:clrMapOvr>
    <a:masterClrMapping/>
  </p:clrMapOvr>
  <p:transition xmlns:p14="http://schemas.microsoft.com/office/powerpoint/2010/mai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E5C54E2-B42A-D94A-B621-0FFE34FE00D5}"/>
              </a:ext>
            </a:extLst>
          </p:cNvPr>
          <p:cNvSpPr>
            <a:spLocks noGrp="1"/>
          </p:cNvSpPr>
          <p:nvPr>
            <p:ph type="title"/>
          </p:nvPr>
        </p:nvSpPr>
        <p:spPr>
          <a:xfrm>
            <a:off x="403277" y="262409"/>
            <a:ext cx="11379092" cy="502934"/>
          </a:xfrm>
        </p:spPr>
        <p:txBody>
          <a:bodyPr/>
          <a:lstStyle/>
          <a:p>
            <a:r>
              <a:rPr lang="de-DE" dirty="0"/>
              <a:t>Try CORELS</a:t>
            </a:r>
          </a:p>
        </p:txBody>
      </p:sp>
      <p:sp>
        <p:nvSpPr>
          <p:cNvPr id="3" name="Untertitel 2">
            <a:extLst>
              <a:ext uri="{FF2B5EF4-FFF2-40B4-BE49-F238E27FC236}">
                <a16:creationId xmlns:a16="http://schemas.microsoft.com/office/drawing/2014/main" xmlns="" id="{501A5804-76C2-2342-9B5A-4999B9BDAF29}"/>
              </a:ext>
            </a:extLst>
          </p:cNvPr>
          <p:cNvSpPr>
            <a:spLocks noGrp="1"/>
          </p:cNvSpPr>
          <p:nvPr>
            <p:ph type="subTitle" idx="1"/>
          </p:nvPr>
        </p:nvSpPr>
        <p:spPr/>
        <p:txBody>
          <a:bodyPr/>
          <a:lstStyle/>
          <a:p>
            <a:r>
              <a:rPr lang="de-DE" dirty="0"/>
              <a:t>https://</a:t>
            </a:r>
            <a:r>
              <a:rPr lang="de-DE" dirty="0" err="1"/>
              <a:t>corels.eecs.harvard.edu</a:t>
            </a:r>
            <a:r>
              <a:rPr lang="de-DE" dirty="0"/>
              <a:t>/</a:t>
            </a:r>
            <a:r>
              <a:rPr lang="de-DE" dirty="0" err="1"/>
              <a:t>corels</a:t>
            </a:r>
            <a:r>
              <a:rPr lang="de-DE" dirty="0"/>
              <a:t>/</a:t>
            </a:r>
            <a:r>
              <a:rPr lang="de-DE" dirty="0" err="1"/>
              <a:t>run.html</a:t>
            </a:r>
            <a:endParaRPr lang="de-DE" dirty="0"/>
          </a:p>
        </p:txBody>
      </p:sp>
      <p:sp>
        <p:nvSpPr>
          <p:cNvPr id="5" name="Foliennummernplatzhalter 4">
            <a:extLst>
              <a:ext uri="{FF2B5EF4-FFF2-40B4-BE49-F238E27FC236}">
                <a16:creationId xmlns:a16="http://schemas.microsoft.com/office/drawing/2014/main" xmlns="" id="{FB1602AA-4041-F24A-A93F-525B70A08807}"/>
              </a:ext>
            </a:extLst>
          </p:cNvPr>
          <p:cNvSpPr>
            <a:spLocks noGrp="1"/>
          </p:cNvSpPr>
          <p:nvPr>
            <p:ph type="sldNum" sz="quarter" idx="12"/>
          </p:nvPr>
        </p:nvSpPr>
        <p:spPr/>
        <p:txBody>
          <a:bodyPr/>
          <a:lstStyle/>
          <a:p>
            <a:fld id="{0C7C1E0B-BD27-42F8-BC6B-2F0636970842}" type="slidenum">
              <a:rPr lang="de-DE" smtClean="0">
                <a:solidFill>
                  <a:srgbClr val="791F82"/>
                </a:solidFill>
              </a:rPr>
              <a:pPr/>
              <a:t>22</a:t>
            </a:fld>
            <a:endParaRPr lang="de-DE" dirty="0">
              <a:solidFill>
                <a:srgbClr val="791F82"/>
              </a:solidFill>
            </a:endParaRPr>
          </a:p>
        </p:txBody>
      </p:sp>
      <p:pic>
        <p:nvPicPr>
          <p:cNvPr id="7" name="Inhaltsplatzhalter 20">
            <a:extLst>
              <a:ext uri="{FF2B5EF4-FFF2-40B4-BE49-F238E27FC236}">
                <a16:creationId xmlns:a16="http://schemas.microsoft.com/office/drawing/2014/main" xmlns="" id="{607B2BF4-EFA9-9C4A-A27E-5C6BC0DED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37248" y="1460631"/>
            <a:ext cx="5558752" cy="2722750"/>
          </a:xfrm>
          <a:prstGeom prst="rect">
            <a:avLst/>
          </a:prstGeom>
        </p:spPr>
      </p:pic>
      <p:pic>
        <p:nvPicPr>
          <p:cNvPr id="8" name="Grafik 7">
            <a:extLst>
              <a:ext uri="{FF2B5EF4-FFF2-40B4-BE49-F238E27FC236}">
                <a16:creationId xmlns:a16="http://schemas.microsoft.com/office/drawing/2014/main" xmlns="" id="{E9903C72-CF82-F945-99BC-96C934FBBE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587" y="1460631"/>
            <a:ext cx="5063328" cy="4562979"/>
          </a:xfrm>
          <a:prstGeom prst="rect">
            <a:avLst/>
          </a:prstGeom>
        </p:spPr>
      </p:pic>
    </p:spTree>
    <p:extLst>
      <p:ext uri="{BB962C8B-B14F-4D97-AF65-F5344CB8AC3E}">
        <p14:creationId xmlns:p14="http://schemas.microsoft.com/office/powerpoint/2010/main" val="35351731"/>
      </p:ext>
    </p:extLst>
  </p:cSld>
  <p:clrMapOvr>
    <a:masterClrMapping/>
  </p:clrMapOvr>
  <p:transition xmlns:p14="http://schemas.microsoft.com/office/powerpoint/2010/mai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91290D6-4AC5-2D4B-A9FB-91840EEDDC9C}"/>
              </a:ext>
            </a:extLst>
          </p:cNvPr>
          <p:cNvSpPr>
            <a:spLocks noGrp="1"/>
          </p:cNvSpPr>
          <p:nvPr>
            <p:ph type="title"/>
          </p:nvPr>
        </p:nvSpPr>
        <p:spPr/>
        <p:txBody>
          <a:bodyPr/>
          <a:lstStyle/>
          <a:p>
            <a:r>
              <a:rPr lang="de-DE" dirty="0"/>
              <a:t>XAI in </a:t>
            </a:r>
            <a:r>
              <a:rPr lang="de-DE" dirty="0" err="1"/>
              <a:t>retail</a:t>
            </a:r>
            <a:endParaRPr lang="de-DE" dirty="0"/>
          </a:p>
        </p:txBody>
      </p:sp>
      <p:sp>
        <p:nvSpPr>
          <p:cNvPr id="3" name="Untertitel 2">
            <a:extLst>
              <a:ext uri="{FF2B5EF4-FFF2-40B4-BE49-F238E27FC236}">
                <a16:creationId xmlns:a16="http://schemas.microsoft.com/office/drawing/2014/main" xmlns="" id="{06C2F982-5DCE-8A47-A990-FA6B0B91968A}"/>
              </a:ext>
            </a:extLst>
          </p:cNvPr>
          <p:cNvSpPr>
            <a:spLocks noGrp="1"/>
          </p:cNvSpPr>
          <p:nvPr>
            <p:ph type="subTitle" idx="1"/>
          </p:nvPr>
        </p:nvSpPr>
        <p:spPr/>
        <p:txBody>
          <a:bodyPr/>
          <a:lstStyle/>
          <a:p>
            <a:r>
              <a:rPr lang="de-DE" dirty="0" err="1"/>
              <a:t>Application</a:t>
            </a:r>
            <a:r>
              <a:rPr lang="de-DE" dirty="0"/>
              <a:t> </a:t>
            </a:r>
            <a:r>
              <a:rPr lang="de-DE" dirty="0" err="1"/>
              <a:t>to</a:t>
            </a:r>
            <a:r>
              <a:rPr lang="de-DE" dirty="0"/>
              <a:t> </a:t>
            </a:r>
            <a:r>
              <a:rPr lang="de-DE" dirty="0" err="1"/>
              <a:t>retail</a:t>
            </a:r>
            <a:endParaRPr lang="de-DE" dirty="0"/>
          </a:p>
        </p:txBody>
      </p:sp>
      <p:sp>
        <p:nvSpPr>
          <p:cNvPr id="5" name="Foliennummernplatzhalter 4">
            <a:extLst>
              <a:ext uri="{FF2B5EF4-FFF2-40B4-BE49-F238E27FC236}">
                <a16:creationId xmlns:a16="http://schemas.microsoft.com/office/drawing/2014/main" xmlns="" id="{1E337CA0-8674-7D46-8630-4B1A5029A2F0}"/>
              </a:ext>
            </a:extLst>
          </p:cNvPr>
          <p:cNvSpPr>
            <a:spLocks noGrp="1"/>
          </p:cNvSpPr>
          <p:nvPr>
            <p:ph type="sldNum" sz="quarter" idx="12"/>
          </p:nvPr>
        </p:nvSpPr>
        <p:spPr/>
        <p:txBody>
          <a:bodyPr/>
          <a:lstStyle/>
          <a:p>
            <a:fld id="{0C7C1E0B-BD27-42F8-BC6B-2F0636970842}" type="slidenum">
              <a:rPr lang="de-DE" smtClean="0">
                <a:solidFill>
                  <a:srgbClr val="791F82"/>
                </a:solidFill>
              </a:rPr>
              <a:pPr/>
              <a:t>23</a:t>
            </a:fld>
            <a:endParaRPr lang="de-DE" dirty="0">
              <a:solidFill>
                <a:srgbClr val="791F82"/>
              </a:solidFill>
            </a:endParaRPr>
          </a:p>
        </p:txBody>
      </p:sp>
      <p:sp>
        <p:nvSpPr>
          <p:cNvPr id="7" name="Abgerundetes Rechteck 6">
            <a:extLst>
              <a:ext uri="{FF2B5EF4-FFF2-40B4-BE49-F238E27FC236}">
                <a16:creationId xmlns:a16="http://schemas.microsoft.com/office/drawing/2014/main" xmlns="" id="{BA54ADAC-A0B6-E249-913A-321F9C0DFCAE}"/>
              </a:ext>
            </a:extLst>
          </p:cNvPr>
          <p:cNvSpPr/>
          <p:nvPr/>
        </p:nvSpPr>
        <p:spPr bwMode="gray">
          <a:xfrm>
            <a:off x="4000500" y="1474470"/>
            <a:ext cx="300609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8" name="Abgerundetes Rechteck 7">
            <a:extLst>
              <a:ext uri="{FF2B5EF4-FFF2-40B4-BE49-F238E27FC236}">
                <a16:creationId xmlns:a16="http://schemas.microsoft.com/office/drawing/2014/main" xmlns="" id="{BD370AD8-8942-0248-B01C-608F5870E733}"/>
              </a:ext>
            </a:extLst>
          </p:cNvPr>
          <p:cNvSpPr/>
          <p:nvPr/>
        </p:nvSpPr>
        <p:spPr bwMode="gray">
          <a:xfrm>
            <a:off x="81153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t>Stakefolder</a:t>
            </a:r>
            <a:r>
              <a:rPr lang="de-DE" dirty="0"/>
              <a:t> </a:t>
            </a:r>
            <a:r>
              <a:rPr lang="de-DE" dirty="0" err="1"/>
              <a:t>management</a:t>
            </a:r>
            <a:endParaRPr lang="de-DE" sz="1800" dirty="0"/>
          </a:p>
        </p:txBody>
      </p:sp>
      <p:sp>
        <p:nvSpPr>
          <p:cNvPr id="9" name="Abgerundetes Rechteck 8">
            <a:extLst>
              <a:ext uri="{FF2B5EF4-FFF2-40B4-BE49-F238E27FC236}">
                <a16:creationId xmlns:a16="http://schemas.microsoft.com/office/drawing/2014/main" xmlns="" id="{49280796-58C6-D349-8CBB-588E1BFD7788}"/>
              </a:ext>
            </a:extLst>
          </p:cNvPr>
          <p:cNvSpPr/>
          <p:nvPr/>
        </p:nvSpPr>
        <p:spPr bwMode="gray">
          <a:xfrm>
            <a:off x="840486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debugging</a:t>
            </a:r>
            <a:endParaRPr lang="de-DE" sz="1800" dirty="0"/>
          </a:p>
        </p:txBody>
      </p:sp>
      <p:sp>
        <p:nvSpPr>
          <p:cNvPr id="10" name="Abgerundetes Rechteck 9">
            <a:extLst>
              <a:ext uri="{FF2B5EF4-FFF2-40B4-BE49-F238E27FC236}">
                <a16:creationId xmlns:a16="http://schemas.microsoft.com/office/drawing/2014/main" xmlns="" id="{29763457-C955-804E-A069-B5EA8074A6AB}"/>
              </a:ext>
            </a:extLst>
          </p:cNvPr>
          <p:cNvSpPr/>
          <p:nvPr/>
        </p:nvSpPr>
        <p:spPr bwMode="gray">
          <a:xfrm>
            <a:off x="4448175" y="3338808"/>
            <a:ext cx="3086100" cy="9233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Build</a:t>
            </a:r>
            <a:r>
              <a:rPr lang="de-DE" sz="1800" dirty="0"/>
              <a:t> </a:t>
            </a:r>
            <a:r>
              <a:rPr lang="de-DE" sz="1800" dirty="0" err="1"/>
              <a:t>user</a:t>
            </a:r>
            <a:r>
              <a:rPr lang="de-DE" sz="1800" dirty="0"/>
              <a:t> </a:t>
            </a:r>
            <a:r>
              <a:rPr lang="de-DE" sz="1800" dirty="0" err="1"/>
              <a:t>trust</a:t>
            </a:r>
            <a:endParaRPr lang="de-DE" sz="1800" dirty="0"/>
          </a:p>
        </p:txBody>
      </p:sp>
      <p:cxnSp>
        <p:nvCxnSpPr>
          <p:cNvPr id="12" name="Gerade Verbindung mit Pfeil 11">
            <a:extLst>
              <a:ext uri="{FF2B5EF4-FFF2-40B4-BE49-F238E27FC236}">
                <a16:creationId xmlns:a16="http://schemas.microsoft.com/office/drawing/2014/main" xmlns="" id="{7197345D-2DAE-374E-8BA7-D4927DA0703E}"/>
              </a:ext>
            </a:extLst>
          </p:cNvPr>
          <p:cNvCxnSpPr/>
          <p:nvPr/>
        </p:nvCxnSpPr>
        <p:spPr bwMode="gray">
          <a:xfrm flipH="1">
            <a:off x="2846070" y="2388870"/>
            <a:ext cx="99441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xmlns="" id="{1F4CFF8B-E19E-EC4C-AE4D-38159D0B6664}"/>
              </a:ext>
            </a:extLst>
          </p:cNvPr>
          <p:cNvCxnSpPr/>
          <p:nvPr/>
        </p:nvCxnSpPr>
        <p:spPr bwMode="gray">
          <a:xfrm>
            <a:off x="5634990" y="2480310"/>
            <a:ext cx="0" cy="7200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xmlns="" id="{9940C44C-D1AB-3B44-83B6-497BA5AC9E24}"/>
              </a:ext>
            </a:extLst>
          </p:cNvPr>
          <p:cNvCxnSpPr/>
          <p:nvPr/>
        </p:nvCxnSpPr>
        <p:spPr bwMode="gray">
          <a:xfrm>
            <a:off x="7132320" y="2388870"/>
            <a:ext cx="230886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496756"/>
      </p:ext>
    </p:extLst>
  </p:cSld>
  <p:clrMapOvr>
    <a:masterClrMapping/>
  </p:clrMapOvr>
  <p:transition xmlns:p14="http://schemas.microsoft.com/office/powerpoint/2010/mai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7BDD07D-4140-A547-A493-494058B5181B}"/>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xmlns="" id="{5200C7C8-F519-E74E-B13F-2EAB1B0DA66E}"/>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xmlns="" id="{48862B11-FA9F-294D-81F0-7E23FA869D18}"/>
              </a:ext>
            </a:extLst>
          </p:cNvPr>
          <p:cNvSpPr>
            <a:spLocks noGrp="1"/>
          </p:cNvSpPr>
          <p:nvPr>
            <p:ph type="sldNum" sz="quarter" idx="12"/>
          </p:nvPr>
        </p:nvSpPr>
        <p:spPr/>
        <p:txBody>
          <a:bodyPr/>
          <a:lstStyle/>
          <a:p>
            <a:fld id="{0C7C1E0B-BD27-42F8-BC6B-2F0636970842}" type="slidenum">
              <a:rPr lang="de-DE" smtClean="0">
                <a:solidFill>
                  <a:srgbClr val="791F82"/>
                </a:solidFill>
              </a:rPr>
              <a:pPr/>
              <a:t>24</a:t>
            </a:fld>
            <a:endParaRPr lang="de-DE" dirty="0">
              <a:solidFill>
                <a:srgbClr val="791F82"/>
              </a:solidFill>
            </a:endParaRPr>
          </a:p>
        </p:txBody>
      </p:sp>
      <p:sp>
        <p:nvSpPr>
          <p:cNvPr id="8" name="Freeform 5">
            <a:extLst>
              <a:ext uri="{FF2B5EF4-FFF2-40B4-BE49-F238E27FC236}">
                <a16:creationId xmlns:a16="http://schemas.microsoft.com/office/drawing/2014/main" xmlns="" id="{DC40BC7E-D640-634E-B15F-07A420F66C06}"/>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9" name="Gruppieren 8">
            <a:extLst>
              <a:ext uri="{FF2B5EF4-FFF2-40B4-BE49-F238E27FC236}">
                <a16:creationId xmlns:a16="http://schemas.microsoft.com/office/drawing/2014/main" xmlns="" id="{9F8E0B9A-3645-CE49-BD34-CA3A2D4B10BB}"/>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10" name="Freeform 1478">
              <a:extLst>
                <a:ext uri="{FF2B5EF4-FFF2-40B4-BE49-F238E27FC236}">
                  <a16:creationId xmlns:a16="http://schemas.microsoft.com/office/drawing/2014/main" xmlns="" id="{E21BBAED-2839-FC47-B66F-BB0EFFD353B4}"/>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1" name="Freeform 1479">
              <a:extLst>
                <a:ext uri="{FF2B5EF4-FFF2-40B4-BE49-F238E27FC236}">
                  <a16:creationId xmlns:a16="http://schemas.microsoft.com/office/drawing/2014/main" xmlns="" id="{A9DD9AA8-B554-1E4A-8BBB-7E2DB358CD3C}"/>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2" name="Gruppieren 11">
            <a:extLst>
              <a:ext uri="{FF2B5EF4-FFF2-40B4-BE49-F238E27FC236}">
                <a16:creationId xmlns:a16="http://schemas.microsoft.com/office/drawing/2014/main" xmlns="" id="{26660D5F-2B9C-444F-9A77-8500575FEE18}"/>
              </a:ext>
            </a:extLst>
          </p:cNvPr>
          <p:cNvGrpSpPr>
            <a:grpSpLocks noChangeAspect="1"/>
          </p:cNvGrpSpPr>
          <p:nvPr/>
        </p:nvGrpSpPr>
        <p:grpSpPr>
          <a:xfrm>
            <a:off x="1676837" y="1643999"/>
            <a:ext cx="720080" cy="765799"/>
            <a:chOff x="5670142" y="-712475"/>
            <a:chExt cx="421613" cy="448382"/>
          </a:xfrm>
          <a:solidFill>
            <a:srgbClr val="06507F"/>
          </a:solidFill>
        </p:grpSpPr>
        <p:sp>
          <p:nvSpPr>
            <p:cNvPr id="13" name="Freeform 1481">
              <a:extLst>
                <a:ext uri="{FF2B5EF4-FFF2-40B4-BE49-F238E27FC236}">
                  <a16:creationId xmlns:a16="http://schemas.microsoft.com/office/drawing/2014/main" xmlns="" id="{2E86EA25-4B2B-6746-AB55-27DD589AC9EC}"/>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4" name="Freeform 1482">
              <a:extLst>
                <a:ext uri="{FF2B5EF4-FFF2-40B4-BE49-F238E27FC236}">
                  <a16:creationId xmlns:a16="http://schemas.microsoft.com/office/drawing/2014/main" xmlns="" id="{CA9F0E91-F3E8-1040-A0A0-3A53ECB34909}"/>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5" name="Freeform 1483">
              <a:extLst>
                <a:ext uri="{FF2B5EF4-FFF2-40B4-BE49-F238E27FC236}">
                  <a16:creationId xmlns:a16="http://schemas.microsoft.com/office/drawing/2014/main" xmlns="" id="{850800EE-2952-244E-9F72-FEF7599424D8}"/>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6" name="Freeform 1484">
              <a:extLst>
                <a:ext uri="{FF2B5EF4-FFF2-40B4-BE49-F238E27FC236}">
                  <a16:creationId xmlns:a16="http://schemas.microsoft.com/office/drawing/2014/main" xmlns="" id="{E18791B9-CCD0-DD40-9C9B-62195AB130BC}"/>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7" name="Gruppieren 16">
            <a:extLst>
              <a:ext uri="{FF2B5EF4-FFF2-40B4-BE49-F238E27FC236}">
                <a16:creationId xmlns:a16="http://schemas.microsoft.com/office/drawing/2014/main" xmlns="" id="{69DB9342-D301-FA4B-B400-81117706733E}"/>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8" name="Freeform 1485">
              <a:extLst>
                <a:ext uri="{FF2B5EF4-FFF2-40B4-BE49-F238E27FC236}">
                  <a16:creationId xmlns:a16="http://schemas.microsoft.com/office/drawing/2014/main" xmlns="" id="{3E31A6CF-CCA8-364D-8CEC-5EF4C93E01E9}"/>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6">
              <a:extLst>
                <a:ext uri="{FF2B5EF4-FFF2-40B4-BE49-F238E27FC236}">
                  <a16:creationId xmlns:a16="http://schemas.microsoft.com/office/drawing/2014/main" xmlns="" id="{9CF604C8-FA96-5C40-B7AB-B57B13B9CC7C}"/>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7">
              <a:extLst>
                <a:ext uri="{FF2B5EF4-FFF2-40B4-BE49-F238E27FC236}">
                  <a16:creationId xmlns:a16="http://schemas.microsoft.com/office/drawing/2014/main" xmlns="" id="{FFD9EC52-3A4E-A54B-A7D8-D9C5875820CA}"/>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1" name="Freeform 1488">
              <a:extLst>
                <a:ext uri="{FF2B5EF4-FFF2-40B4-BE49-F238E27FC236}">
                  <a16:creationId xmlns:a16="http://schemas.microsoft.com/office/drawing/2014/main" xmlns="" id="{553361C2-C0CA-A443-ABD4-F2E68782FCF8}"/>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2" name="Gruppieren 21">
            <a:extLst>
              <a:ext uri="{FF2B5EF4-FFF2-40B4-BE49-F238E27FC236}">
                <a16:creationId xmlns:a16="http://schemas.microsoft.com/office/drawing/2014/main" xmlns="" id="{4974C039-A2AD-224B-B55F-4A18968AD6C6}"/>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3" name="Freeform 1474">
              <a:extLst>
                <a:ext uri="{FF2B5EF4-FFF2-40B4-BE49-F238E27FC236}">
                  <a16:creationId xmlns:a16="http://schemas.microsoft.com/office/drawing/2014/main" xmlns="" id="{8F3B5428-329A-A64B-BCAC-87547B51E676}"/>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4" name="Freeform 1475">
              <a:extLst>
                <a:ext uri="{FF2B5EF4-FFF2-40B4-BE49-F238E27FC236}">
                  <a16:creationId xmlns:a16="http://schemas.microsoft.com/office/drawing/2014/main" xmlns="" id="{CD479B62-04FD-4941-986A-6F32FD388BBC}"/>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5" name="Gruppieren 24">
            <a:extLst>
              <a:ext uri="{FF2B5EF4-FFF2-40B4-BE49-F238E27FC236}">
                <a16:creationId xmlns:a16="http://schemas.microsoft.com/office/drawing/2014/main" xmlns="" id="{6401D103-4AA0-354F-8A08-88A85D16DD93}"/>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6" name="Freeform 1476">
              <a:extLst>
                <a:ext uri="{FF2B5EF4-FFF2-40B4-BE49-F238E27FC236}">
                  <a16:creationId xmlns:a16="http://schemas.microsoft.com/office/drawing/2014/main" xmlns="" id="{D3EE9C15-1499-D54D-9A82-9783C817E30C}"/>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7" name="Freeform 1477">
              <a:extLst>
                <a:ext uri="{FF2B5EF4-FFF2-40B4-BE49-F238E27FC236}">
                  <a16:creationId xmlns:a16="http://schemas.microsoft.com/office/drawing/2014/main" xmlns="" id="{C3D91F37-BD48-0C47-BAC0-149C13E2834F}"/>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8" name="Textfeld 27">
            <a:extLst>
              <a:ext uri="{FF2B5EF4-FFF2-40B4-BE49-F238E27FC236}">
                <a16:creationId xmlns:a16="http://schemas.microsoft.com/office/drawing/2014/main" xmlns="" id="{2FB95A85-CFF4-B345-9A80-987A0C93BCEE}"/>
              </a:ext>
            </a:extLst>
          </p:cNvPr>
          <p:cNvSpPr txBox="1"/>
          <p:nvPr/>
        </p:nvSpPr>
        <p:spPr bwMode="gray">
          <a:xfrm>
            <a:off x="7690446" y="3703946"/>
            <a:ext cx="4069080" cy="2517807"/>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Planners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collect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data</a:t>
            </a:r>
            <a:r>
              <a:rPr lang="de-DE" sz="1800" dirty="0">
                <a:solidFill>
                  <a:schemeClr val="accent1"/>
                </a:solidFill>
                <a:latin typeface="Calibri" panose="020F0502020204030204" pitchFamily="34" charset="0"/>
                <a:cs typeface="Calibri" panose="020F0502020204030204" pitchFamily="34" charset="0"/>
              </a:rPr>
              <a:t> on </a:t>
            </a:r>
            <a:r>
              <a:rPr lang="de-DE" sz="1800" dirty="0" err="1">
                <a:solidFill>
                  <a:schemeClr val="accent1"/>
                </a:solidFill>
                <a:latin typeface="Calibri" panose="020F0502020204030204" pitchFamily="34" charset="0"/>
                <a:cs typeface="Calibri" panose="020F0502020204030204" pitchFamily="34" charset="0"/>
              </a:rPr>
              <a:t>their</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own</a:t>
            </a:r>
            <a:endParaRPr lang="de-DE" sz="18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Planners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have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decide</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when</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under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conditions</a:t>
            </a:r>
            <a:endParaRPr lang="de-DE" dirty="0">
              <a:solidFill>
                <a:schemeClr val="accent1"/>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How</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much</a:t>
            </a:r>
            <a:endParaRPr lang="de-DE" dirty="0">
              <a:solidFill>
                <a:schemeClr val="accent1"/>
              </a:solidFill>
              <a:latin typeface="Calibri" panose="020F0502020204030204" pitchFamily="34" charset="0"/>
              <a:cs typeface="Calibri" panose="020F0502020204030204" pitchFamily="34" charset="0"/>
            </a:endParaRPr>
          </a:p>
        </p:txBody>
      </p:sp>
      <p:grpSp>
        <p:nvGrpSpPr>
          <p:cNvPr id="29" name="Gruppieren 28">
            <a:extLst>
              <a:ext uri="{FF2B5EF4-FFF2-40B4-BE49-F238E27FC236}">
                <a16:creationId xmlns:a16="http://schemas.microsoft.com/office/drawing/2014/main" xmlns="" id="{4B291216-2482-0B48-905C-5A35AAE8A412}"/>
              </a:ext>
            </a:extLst>
          </p:cNvPr>
          <p:cNvGrpSpPr>
            <a:grpSpLocks noChangeAspect="1"/>
          </p:cNvGrpSpPr>
          <p:nvPr/>
        </p:nvGrpSpPr>
        <p:grpSpPr>
          <a:xfrm>
            <a:off x="7829486" y="1836773"/>
            <a:ext cx="3105524" cy="1466987"/>
            <a:chOff x="390264" y="3839074"/>
            <a:chExt cx="1983522" cy="936978"/>
          </a:xfrm>
        </p:grpSpPr>
        <p:pic>
          <p:nvPicPr>
            <p:cNvPr id="30" name="Grafik 15">
              <a:extLst>
                <a:ext uri="{FF2B5EF4-FFF2-40B4-BE49-F238E27FC236}">
                  <a16:creationId xmlns:a16="http://schemas.microsoft.com/office/drawing/2014/main" xmlns="" id="{F54A4A5A-626B-ED4E-8AD3-226D5664030E}"/>
                </a:ext>
              </a:extLst>
            </p:cNvPr>
            <p:cNvPicPr>
              <a:picLocks noChangeAspect="1"/>
            </p:cNvPicPr>
            <p:nvPr/>
          </p:nvPicPr>
          <p:blipFill>
            <a:blip r:embed="rId2"/>
            <a:stretch>
              <a:fillRect/>
            </a:stretch>
          </p:blipFill>
          <p:spPr>
            <a:xfrm>
              <a:off x="390264" y="3839075"/>
              <a:ext cx="1343277" cy="936977"/>
            </a:xfrm>
            <a:prstGeom prst="rect">
              <a:avLst/>
            </a:prstGeom>
          </p:spPr>
        </p:pic>
        <p:pic>
          <p:nvPicPr>
            <p:cNvPr id="31" name="Grafik 17">
              <a:extLst>
                <a:ext uri="{FF2B5EF4-FFF2-40B4-BE49-F238E27FC236}">
                  <a16:creationId xmlns:a16="http://schemas.microsoft.com/office/drawing/2014/main" xmlns="" id="{F1FC5241-987E-2142-A4DC-D984B969B646}"/>
                </a:ext>
              </a:extLst>
            </p:cNvPr>
            <p:cNvPicPr>
              <a:picLocks noChangeAspect="1"/>
            </p:cNvPicPr>
            <p:nvPr/>
          </p:nvPicPr>
          <p:blipFill>
            <a:blip r:embed="rId3"/>
            <a:stretch>
              <a:fillRect/>
            </a:stretch>
          </p:blipFill>
          <p:spPr>
            <a:xfrm>
              <a:off x="1764502" y="3839074"/>
              <a:ext cx="609284" cy="510098"/>
            </a:xfrm>
            <a:prstGeom prst="rect">
              <a:avLst/>
            </a:prstGeom>
          </p:spPr>
        </p:pic>
      </p:grpSp>
      <p:sp>
        <p:nvSpPr>
          <p:cNvPr id="32" name="Textfeld 31">
            <a:extLst>
              <a:ext uri="{FF2B5EF4-FFF2-40B4-BE49-F238E27FC236}">
                <a16:creationId xmlns:a16="http://schemas.microsoft.com/office/drawing/2014/main" xmlns="" id="{899574B0-733B-5744-9778-5AF2D934B484}"/>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44132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xmlns=""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xmlns=""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25</a:t>
            </a:fld>
            <a:endParaRPr lang="de-DE" dirty="0">
              <a:solidFill>
                <a:srgbClr val="791F82"/>
              </a:solidFill>
            </a:endParaRPr>
          </a:p>
        </p:txBody>
      </p:sp>
      <p:sp>
        <p:nvSpPr>
          <p:cNvPr id="7" name="Freeform 5">
            <a:extLst>
              <a:ext uri="{FF2B5EF4-FFF2-40B4-BE49-F238E27FC236}">
                <a16:creationId xmlns:a16="http://schemas.microsoft.com/office/drawing/2014/main" xmlns=""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xmlns=""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xmlns=""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xmlns=""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xmlns=""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xmlns=""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xmlns=""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xmlns=""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xmlns=""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xmlns=""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xmlns=""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xmlns=""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xmlns=""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xmlns=""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xmlns=""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xmlns=""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xmlns=""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xmlns=""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xmlns=""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xmlns=""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xmlns=""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xmlns=""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xmlns="" id="{338D0B53-E63B-4345-BF1F-FCA7EA3DBA86}"/>
              </a:ext>
            </a:extLst>
          </p:cNvPr>
          <p:cNvSpPr>
            <a:spLocks noChangeAspect="1" noEditPoints="1"/>
          </p:cNvSpPr>
          <p:nvPr/>
        </p:nvSpPr>
        <p:spPr bwMode="gray">
          <a:xfrm>
            <a:off x="7139085" y="2635412"/>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xmlns="" id="{419350ED-B16E-9D45-AEB6-7061B8DFEEED}"/>
              </a:ext>
            </a:extLst>
          </p:cNvPr>
          <p:cNvSpPr/>
          <p:nvPr/>
        </p:nvSpPr>
        <p:spPr bwMode="gray">
          <a:xfrm>
            <a:off x="8641080" y="2823210"/>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xmlns="" id="{1736B418-2ECE-7B40-80A3-5B10B78FD340}"/>
              </a:ext>
            </a:extLst>
          </p:cNvPr>
          <p:cNvSpPr txBox="1"/>
          <p:nvPr/>
        </p:nvSpPr>
        <p:spPr bwMode="gray">
          <a:xfrm>
            <a:off x="10164646" y="2720175"/>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50" name="Textfeld 49">
            <a:extLst>
              <a:ext uri="{FF2B5EF4-FFF2-40B4-BE49-F238E27FC236}">
                <a16:creationId xmlns:a16="http://schemas.microsoft.com/office/drawing/2014/main" xmlns="" id="{3956978C-E5CE-6B46-A1B8-D61DF0EB46DE}"/>
              </a:ext>
            </a:extLst>
          </p:cNvPr>
          <p:cNvSpPr txBox="1"/>
          <p:nvPr/>
        </p:nvSpPr>
        <p:spPr bwMode="gray">
          <a:xfrm>
            <a:off x="7258050" y="3916531"/>
            <a:ext cx="3680460" cy="126125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Counterintuitive </a:t>
            </a:r>
            <a:r>
              <a:rPr lang="de-DE" sz="1800" dirty="0" err="1">
                <a:solidFill>
                  <a:schemeClr val="accent1"/>
                </a:solidFill>
                <a:latin typeface="Calibri" panose="020F0502020204030204" pitchFamily="34" charset="0"/>
                <a:cs typeface="Calibri" panose="020F0502020204030204" pitchFamily="34" charset="0"/>
              </a:rPr>
              <a:t>results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generate</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mistrust</a:t>
            </a:r>
            <a:r>
              <a:rPr lang="de-DE" sz="1800" dirty="0">
                <a:solidFill>
                  <a:schemeClr val="accent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Users </a:t>
            </a:r>
            <a:r>
              <a:rPr lang="de-DE" sz="1800" dirty="0" err="1">
                <a:solidFill>
                  <a:schemeClr val="accent1"/>
                </a:solidFill>
                <a:latin typeface="Calibri" panose="020F0502020204030204" pitchFamily="34" charset="0"/>
                <a:cs typeface="Calibri" panose="020F0502020204030204" pitchFamily="34" charset="0"/>
              </a:rPr>
              <a:t>stop</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using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and</a:t>
            </a:r>
            <a:r>
              <a:rPr lang="de-DE" sz="1800"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rely</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more</a:t>
            </a:r>
            <a:r>
              <a:rPr lang="de-DE" dirty="0">
                <a:solidFill>
                  <a:schemeClr val="accent1"/>
                </a:solidFill>
                <a:latin typeface="Calibri" panose="020F0502020204030204" pitchFamily="34" charset="0"/>
                <a:cs typeface="Calibri" panose="020F0502020204030204" pitchFamily="34" charset="0"/>
              </a:rPr>
              <a:t> on personal </a:t>
            </a:r>
            <a:r>
              <a:rPr lang="de-DE" dirty="0" err="1">
                <a:solidFill>
                  <a:schemeClr val="accent1"/>
                </a:solidFill>
                <a:latin typeface="Calibri" panose="020F0502020204030204" pitchFamily="34" charset="0"/>
                <a:cs typeface="Calibri" panose="020F0502020204030204" pitchFamily="34" charset="0"/>
              </a:rPr>
              <a:t>intuition</a:t>
            </a:r>
            <a:r>
              <a:rPr lang="de-DE" dirty="0">
                <a:solidFill>
                  <a:schemeClr val="accent1"/>
                </a:solidFill>
                <a:latin typeface="Calibri" panose="020F0502020204030204" pitchFamily="34" charset="0"/>
                <a:cs typeface="Calibri" panose="020F0502020204030204" pitchFamily="34" charset="0"/>
              </a:rPr>
              <a:t>.</a:t>
            </a:r>
            <a:endParaRPr lang="de-DE" sz="1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406556"/>
      </p:ext>
    </p:extLst>
  </p:cSld>
  <p:clrMapOvr>
    <a:masterClrMapping/>
  </p:clrMapOvr>
  <p:transition xmlns:p14="http://schemas.microsoft.com/office/powerpoint/2010/mai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xmlns=""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xmlns=""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26</a:t>
            </a:fld>
            <a:endParaRPr lang="de-DE" dirty="0">
              <a:solidFill>
                <a:srgbClr val="791F82"/>
              </a:solidFill>
            </a:endParaRPr>
          </a:p>
        </p:txBody>
      </p:sp>
      <p:sp>
        <p:nvSpPr>
          <p:cNvPr id="7" name="Freeform 5">
            <a:extLst>
              <a:ext uri="{FF2B5EF4-FFF2-40B4-BE49-F238E27FC236}">
                <a16:creationId xmlns:a16="http://schemas.microsoft.com/office/drawing/2014/main" xmlns=""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xmlns=""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xmlns=""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xmlns=""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xmlns=""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xmlns=""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xmlns=""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xmlns=""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xmlns=""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xmlns=""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xmlns=""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xmlns=""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xmlns=""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xmlns=""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xmlns=""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xmlns=""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xmlns=""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xmlns=""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xmlns=""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xmlns=""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xmlns=""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xmlns=""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xmlns="" id="{338D0B53-E63B-4345-BF1F-FCA7EA3DBA86}"/>
              </a:ext>
            </a:extLst>
          </p:cNvPr>
          <p:cNvSpPr>
            <a:spLocks noChangeAspect="1" noEditPoints="1"/>
          </p:cNvSpPr>
          <p:nvPr/>
        </p:nvSpPr>
        <p:spPr bwMode="gray">
          <a:xfrm>
            <a:off x="7083519" y="1679410"/>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xmlns="" id="{419350ED-B16E-9D45-AEB6-7061B8DFEEED}"/>
              </a:ext>
            </a:extLst>
          </p:cNvPr>
          <p:cNvSpPr/>
          <p:nvPr/>
        </p:nvSpPr>
        <p:spPr bwMode="gray">
          <a:xfrm>
            <a:off x="8585514" y="1867208"/>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xmlns="" id="{1736B418-2ECE-7B40-80A3-5B10B78FD340}"/>
              </a:ext>
            </a:extLst>
          </p:cNvPr>
          <p:cNvSpPr txBox="1"/>
          <p:nvPr/>
        </p:nvSpPr>
        <p:spPr bwMode="gray">
          <a:xfrm>
            <a:off x="10109080" y="1764173"/>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31" name="Textfeld 30">
            <a:extLst>
              <a:ext uri="{FF2B5EF4-FFF2-40B4-BE49-F238E27FC236}">
                <a16:creationId xmlns:a16="http://schemas.microsoft.com/office/drawing/2014/main" xmlns="" id="{B12595D1-4240-EC46-BCE7-1BCF799886B1}"/>
              </a:ext>
            </a:extLst>
          </p:cNvPr>
          <p:cNvSpPr txBox="1"/>
          <p:nvPr/>
        </p:nvSpPr>
        <p:spPr bwMode="gray">
          <a:xfrm>
            <a:off x="6888670" y="3357431"/>
            <a:ext cx="4600451" cy="1021403"/>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1.80 &lt; </a:t>
            </a:r>
            <a:r>
              <a:rPr lang="en-US" sz="1400" b="1" dirty="0" err="1">
                <a:solidFill>
                  <a:schemeClr val="accent1"/>
                </a:solidFill>
              </a:rPr>
              <a:t>abs_price_diff</a:t>
            </a:r>
            <a:r>
              <a:rPr lang="en-US" sz="1400" dirty="0">
                <a:solidFill>
                  <a:schemeClr val="accent1"/>
                </a:solidFill>
              </a:rPr>
              <a:t> &lt; 3.11 </a:t>
            </a:r>
            <a:r>
              <a:rPr lang="en-US" sz="1400" b="1" dirty="0">
                <a:solidFill>
                  <a:schemeClr val="accent1"/>
                </a:solidFill>
              </a:rPr>
              <a:t>AND</a:t>
            </a:r>
            <a:r>
              <a:rPr lang="en-US" sz="1400" dirty="0">
                <a:solidFill>
                  <a:schemeClr val="accent1"/>
                </a:solidFill>
              </a:rPr>
              <a:t> 327.75 &lt; </a:t>
            </a:r>
            <a:r>
              <a:rPr lang="en-US" sz="1400" b="1" dirty="0" err="1">
                <a:solidFill>
                  <a:schemeClr val="accent1"/>
                </a:solidFill>
              </a:rPr>
              <a:t>avg_regular_sales</a:t>
            </a:r>
            <a:r>
              <a:rPr lang="en-US" sz="1400" dirty="0">
                <a:solidFill>
                  <a:schemeClr val="accent1"/>
                </a:solidFill>
              </a:rPr>
              <a:t> &lt; 662.83</a:t>
            </a:r>
          </a:p>
          <a:p>
            <a:pPr marL="144000" indent="-144000">
              <a:lnSpc>
                <a:spcPct val="120000"/>
              </a:lnSpc>
              <a:buFont typeface="Arial" panose="020B0604020202020204" pitchFamily="34" charset="0"/>
              <a:buChar char="•"/>
            </a:pPr>
            <a:r>
              <a:rPr lang="en-US" sz="1400" b="1" dirty="0" err="1">
                <a:solidFill>
                  <a:schemeClr val="accent1"/>
                </a:solidFill>
              </a:rPr>
              <a:t>expiration_days</a:t>
            </a:r>
            <a:r>
              <a:rPr lang="en-US" sz="1400" dirty="0">
                <a:solidFill>
                  <a:schemeClr val="accent1"/>
                </a:solidFill>
              </a:rPr>
              <a:t> = 6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sale_length_clean</a:t>
            </a:r>
            <a:r>
              <a:rPr lang="en-US" sz="1400" dirty="0">
                <a:solidFill>
                  <a:schemeClr val="accent1"/>
                </a:solidFill>
              </a:rPr>
              <a:t> = 3 </a:t>
            </a:r>
            <a:r>
              <a:rPr lang="en-US" sz="1400" b="1" dirty="0">
                <a:solidFill>
                  <a:schemeClr val="accent1"/>
                </a:solidFill>
              </a:rPr>
              <a:t>AND</a:t>
            </a:r>
            <a:r>
              <a:rPr lang="en-US" sz="1400" dirty="0">
                <a:solidFill>
                  <a:schemeClr val="accent1"/>
                </a:solidFill>
              </a:rPr>
              <a:t> 4689.8 &lt; </a:t>
            </a:r>
            <a:r>
              <a:rPr lang="en-US" sz="1400" b="1" dirty="0" err="1">
                <a:solidFill>
                  <a:schemeClr val="accent1"/>
                </a:solidFill>
              </a:rPr>
              <a:t>total_regular_revenue</a:t>
            </a:r>
            <a:r>
              <a:rPr lang="en-US" sz="1400" dirty="0">
                <a:solidFill>
                  <a:schemeClr val="accent1"/>
                </a:solidFill>
              </a:rPr>
              <a:t> &lt; 11219.6</a:t>
            </a:r>
          </a:p>
        </p:txBody>
      </p:sp>
      <p:sp>
        <p:nvSpPr>
          <p:cNvPr id="32" name="Textfeld 31">
            <a:extLst>
              <a:ext uri="{FF2B5EF4-FFF2-40B4-BE49-F238E27FC236}">
                <a16:creationId xmlns:a16="http://schemas.microsoft.com/office/drawing/2014/main" xmlns="" id="{630A4297-B5F9-354B-B81F-6F2078BD2A8E}"/>
              </a:ext>
            </a:extLst>
          </p:cNvPr>
          <p:cNvSpPr txBox="1"/>
          <p:nvPr/>
        </p:nvSpPr>
        <p:spPr bwMode="gray">
          <a:xfrm>
            <a:off x="6888670" y="4932226"/>
            <a:ext cx="4454848" cy="1205684"/>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The model predicted 5.48 instead of more than 5.48 because </a:t>
            </a:r>
            <a:r>
              <a:rPr lang="en-US" sz="1400" b="1" dirty="0" err="1">
                <a:solidFill>
                  <a:schemeClr val="accent1"/>
                </a:solidFill>
              </a:rPr>
              <a:t>abs_price_diff</a:t>
            </a:r>
            <a:r>
              <a:rPr lang="en-US" sz="1400" dirty="0">
                <a:solidFill>
                  <a:schemeClr val="accent1"/>
                </a:solidFill>
              </a:rPr>
              <a:t> &lt;= 1.796 </a:t>
            </a:r>
            <a:r>
              <a:rPr lang="en-US" sz="1400" b="1" dirty="0">
                <a:solidFill>
                  <a:schemeClr val="accent1"/>
                </a:solidFill>
              </a:rPr>
              <a:t>and</a:t>
            </a:r>
            <a:r>
              <a:rPr lang="en-US" sz="1400" dirty="0">
                <a:solidFill>
                  <a:schemeClr val="accent1"/>
                </a:solidFill>
              </a:rPr>
              <a:t> </a:t>
            </a:r>
            <a:r>
              <a:rPr lang="en-US" sz="1400" b="1" dirty="0">
                <a:solidFill>
                  <a:schemeClr val="accent1"/>
                </a:solidFill>
              </a:rPr>
              <a:t>year</a:t>
            </a:r>
            <a:r>
              <a:rPr lang="en-US" sz="1400" dirty="0">
                <a:solidFill>
                  <a:schemeClr val="accent1"/>
                </a:solidFill>
              </a:rPr>
              <a:t> &gt; 2015</a:t>
            </a:r>
          </a:p>
          <a:p>
            <a:pPr marL="144000" indent="-144000">
              <a:lnSpc>
                <a:spcPct val="120000"/>
              </a:lnSpc>
              <a:buFont typeface="Arial" panose="020B0604020202020204" pitchFamily="34" charset="0"/>
              <a:buChar char="•"/>
            </a:pPr>
            <a:r>
              <a:rPr lang="en-US" sz="1400" dirty="0">
                <a:solidFill>
                  <a:schemeClr val="accent1"/>
                </a:solidFill>
              </a:rPr>
              <a:t>The model predicted 4.54 instead of more than 4.54 because </a:t>
            </a:r>
            <a:r>
              <a:rPr lang="en-US" sz="1400" b="1" dirty="0" err="1">
                <a:solidFill>
                  <a:schemeClr val="accent1"/>
                </a:solidFill>
              </a:rPr>
              <a:t>total_regular_revenue</a:t>
            </a:r>
            <a:r>
              <a:rPr lang="en-US" sz="1400" dirty="0">
                <a:solidFill>
                  <a:schemeClr val="accent1"/>
                </a:solidFill>
              </a:rPr>
              <a:t> &gt; 6129.841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a:t>
            </a:r>
            <a:r>
              <a:rPr lang="en-US" sz="1400" dirty="0">
                <a:solidFill>
                  <a:schemeClr val="accent1"/>
                </a:solidFill>
              </a:rPr>
              <a:t> &gt; 6.463</a:t>
            </a:r>
          </a:p>
          <a:p>
            <a:pPr>
              <a:lnSpc>
                <a:spcPct val="120000"/>
              </a:lnSpc>
            </a:pPr>
            <a:endParaRPr lang="en-US" dirty="0">
              <a:solidFill>
                <a:schemeClr val="accent1"/>
              </a:solidFill>
            </a:endParaRPr>
          </a:p>
        </p:txBody>
      </p:sp>
      <p:sp>
        <p:nvSpPr>
          <p:cNvPr id="4" name="Textfeld 3">
            <a:extLst>
              <a:ext uri="{FF2B5EF4-FFF2-40B4-BE49-F238E27FC236}">
                <a16:creationId xmlns:a16="http://schemas.microsoft.com/office/drawing/2014/main" xmlns="" id="{EE7F8BB4-3467-744A-A931-F7B8AA69CE15}"/>
              </a:ext>
            </a:extLst>
          </p:cNvPr>
          <p:cNvSpPr txBox="1"/>
          <p:nvPr/>
        </p:nvSpPr>
        <p:spPr bwMode="gray">
          <a:xfrm>
            <a:off x="8758237" y="4530480"/>
            <a:ext cx="861316" cy="223918"/>
          </a:xfrm>
          <a:prstGeom prst="rect">
            <a:avLst/>
          </a:prstGeom>
          <a:noFill/>
        </p:spPr>
        <p:txBody>
          <a:bodyPr wrap="square" lIns="0" tIns="0" rIns="0" bIns="0" rtlCol="0">
            <a:noAutofit/>
          </a:bodyPr>
          <a:lstStyle/>
          <a:p>
            <a:r>
              <a:rPr lang="de-DE" sz="1800" dirty="0">
                <a:solidFill>
                  <a:schemeClr val="accent1"/>
                </a:solidFill>
              </a:rPr>
              <a:t>OR</a:t>
            </a:r>
          </a:p>
        </p:txBody>
      </p:sp>
    </p:spTree>
    <p:extLst>
      <p:ext uri="{BB962C8B-B14F-4D97-AF65-F5344CB8AC3E}">
        <p14:creationId xmlns:p14="http://schemas.microsoft.com/office/powerpoint/2010/main" val="1454198741"/>
      </p:ext>
    </p:extLst>
  </p:cSld>
  <p:clrMapOvr>
    <a:masterClrMapping/>
  </p:clrMapOvr>
  <p:transition xmlns:p14="http://schemas.microsoft.com/office/powerpoint/2010/mai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AF786C6-4BCE-054F-995F-1AE0876E22C5}"/>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xmlns="" id="{4D388E8D-B6D9-B94E-BC60-AA420F426E9C}"/>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xmlns="" id="{BB545CF6-BD3F-EF40-A02A-F4B329EF3896}"/>
              </a:ext>
            </a:extLst>
          </p:cNvPr>
          <p:cNvSpPr>
            <a:spLocks noGrp="1"/>
          </p:cNvSpPr>
          <p:nvPr>
            <p:ph type="sldNum" sz="quarter" idx="12"/>
          </p:nvPr>
        </p:nvSpPr>
        <p:spPr/>
        <p:txBody>
          <a:bodyPr/>
          <a:lstStyle/>
          <a:p>
            <a:fld id="{0C7C1E0B-BD27-42F8-BC6B-2F0636970842}" type="slidenum">
              <a:rPr lang="de-DE" smtClean="0">
                <a:solidFill>
                  <a:srgbClr val="791F82"/>
                </a:solidFill>
              </a:rPr>
              <a:pPr/>
              <a:t>27</a:t>
            </a:fld>
            <a:endParaRPr lang="de-DE" dirty="0">
              <a:solidFill>
                <a:srgbClr val="791F82"/>
              </a:solidFill>
            </a:endParaRPr>
          </a:p>
        </p:txBody>
      </p:sp>
      <p:sp>
        <p:nvSpPr>
          <p:cNvPr id="7" name="Abgerundetes Rechteck 6">
            <a:extLst>
              <a:ext uri="{FF2B5EF4-FFF2-40B4-BE49-F238E27FC236}">
                <a16:creationId xmlns:a16="http://schemas.microsoft.com/office/drawing/2014/main" xmlns="" id="{B714FC49-6A97-6640-B631-1C00255E3FCB}"/>
              </a:ext>
            </a:extLst>
          </p:cNvPr>
          <p:cNvSpPr/>
          <p:nvPr/>
        </p:nvSpPr>
        <p:spPr bwMode="gray">
          <a:xfrm>
            <a:off x="3755047" y="1777199"/>
            <a:ext cx="2914650" cy="7086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Original </a:t>
            </a:r>
            <a:r>
              <a:rPr lang="de-DE" sz="1800" dirty="0" err="1"/>
              <a:t>problem</a:t>
            </a:r>
            <a:endParaRPr lang="de-DE" sz="1800" dirty="0"/>
          </a:p>
        </p:txBody>
      </p:sp>
      <p:sp>
        <p:nvSpPr>
          <p:cNvPr id="8" name="Abgerundetes Rechteck 7">
            <a:extLst>
              <a:ext uri="{FF2B5EF4-FFF2-40B4-BE49-F238E27FC236}">
                <a16:creationId xmlns:a16="http://schemas.microsoft.com/office/drawing/2014/main" xmlns="" id="{5287E76A-8DB4-1A4A-8903-E16316FF3187}"/>
              </a:ext>
            </a:extLst>
          </p:cNvPr>
          <p:cNvSpPr/>
          <p:nvPr/>
        </p:nvSpPr>
        <p:spPr bwMode="gray">
          <a:xfrm>
            <a:off x="1450370" y="3097530"/>
            <a:ext cx="20875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Regression</a:t>
            </a:r>
          </a:p>
        </p:txBody>
      </p:sp>
      <p:sp>
        <p:nvSpPr>
          <p:cNvPr id="9" name="Abgerundetes Rechteck 8">
            <a:extLst>
              <a:ext uri="{FF2B5EF4-FFF2-40B4-BE49-F238E27FC236}">
                <a16:creationId xmlns:a16="http://schemas.microsoft.com/office/drawing/2014/main" xmlns="" id="{0BCEE9B2-FB3D-5846-8AFA-2A08ADA40C49}"/>
              </a:ext>
            </a:extLst>
          </p:cNvPr>
          <p:cNvSpPr/>
          <p:nvPr/>
        </p:nvSpPr>
        <p:spPr bwMode="gray">
          <a:xfrm>
            <a:off x="7040880" y="3097530"/>
            <a:ext cx="244602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Classification</a:t>
            </a:r>
            <a:endParaRPr lang="de-DE" sz="1800" dirty="0"/>
          </a:p>
        </p:txBody>
      </p:sp>
      <p:sp>
        <p:nvSpPr>
          <p:cNvPr id="10" name="Textfeld 9">
            <a:extLst>
              <a:ext uri="{FF2B5EF4-FFF2-40B4-BE49-F238E27FC236}">
                <a16:creationId xmlns:a16="http://schemas.microsoft.com/office/drawing/2014/main" xmlns="" id="{B4C83F75-ACFD-CE44-A07D-6F1FEB4214C7}"/>
              </a:ext>
            </a:extLst>
          </p:cNvPr>
          <p:cNvSpPr txBox="1"/>
          <p:nvPr/>
        </p:nvSpPr>
        <p:spPr bwMode="gray">
          <a:xfrm>
            <a:off x="1450370" y="4137660"/>
            <a:ext cx="2195800" cy="163449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Predict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sales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during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promotions</a:t>
            </a:r>
            <a:endParaRPr lang="de-DE" sz="1800" dirty="0">
              <a:solidFill>
                <a:schemeClr val="accent1"/>
              </a:solidFill>
              <a:latin typeface="Calibri" panose="020F0502020204030204" pitchFamily="34" charset="0"/>
              <a:cs typeface="Calibri" panose="020F0502020204030204" pitchFamily="34" charset="0"/>
            </a:endParaRPr>
          </a:p>
        </p:txBody>
      </p:sp>
      <p:sp>
        <p:nvSpPr>
          <p:cNvPr id="11" name="Textfeld 10">
            <a:extLst>
              <a:ext uri="{FF2B5EF4-FFF2-40B4-BE49-F238E27FC236}">
                <a16:creationId xmlns:a16="http://schemas.microsoft.com/office/drawing/2014/main" xmlns="" id="{90BB3DB0-98AC-3D48-8243-1C1970252F95}"/>
              </a:ext>
            </a:extLst>
          </p:cNvPr>
          <p:cNvSpPr txBox="1"/>
          <p:nvPr/>
        </p:nvSpPr>
        <p:spPr bwMode="gray">
          <a:xfrm>
            <a:off x="7040880" y="4137660"/>
            <a:ext cx="2537460" cy="95706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Predict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if</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sales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uplift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greater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less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than</a:t>
            </a:r>
            <a:r>
              <a:rPr lang="de-DE" dirty="0">
                <a:solidFill>
                  <a:schemeClr val="accent1"/>
                </a:solidFill>
                <a:latin typeface="Calibri" panose="020F0502020204030204" pitchFamily="34" charset="0"/>
                <a:cs typeface="Calibri" panose="020F0502020204030204" pitchFamily="34" charset="0"/>
              </a:rPr>
              <a:t> a median</a:t>
            </a:r>
            <a:endParaRPr lang="de-DE" sz="1800" dirty="0">
              <a:solidFill>
                <a:schemeClr val="accent1"/>
              </a:solidFill>
              <a:latin typeface="Calibri" panose="020F0502020204030204" pitchFamily="34" charset="0"/>
              <a:cs typeface="Calibri" panose="020F0502020204030204" pitchFamily="34" charset="0"/>
            </a:endParaRPr>
          </a:p>
        </p:txBody>
      </p:sp>
      <p:cxnSp>
        <p:nvCxnSpPr>
          <p:cNvPr id="13" name="Gerade Verbindung mit Pfeil 12">
            <a:extLst>
              <a:ext uri="{FF2B5EF4-FFF2-40B4-BE49-F238E27FC236}">
                <a16:creationId xmlns:a16="http://schemas.microsoft.com/office/drawing/2014/main" xmlns="" id="{5C2839A1-1115-2F4E-BDD5-E0370AEF8BBF}"/>
              </a:ext>
            </a:extLst>
          </p:cNvPr>
          <p:cNvCxnSpPr/>
          <p:nvPr/>
        </p:nvCxnSpPr>
        <p:spPr bwMode="gray">
          <a:xfrm flipH="1">
            <a:off x="3154680" y="2485859"/>
            <a:ext cx="49149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xmlns="" id="{E7C909F0-6E72-2A49-BF86-2452DD3299C9}"/>
              </a:ext>
            </a:extLst>
          </p:cNvPr>
          <p:cNvCxnSpPr>
            <a:cxnSpLocks/>
          </p:cNvCxnSpPr>
          <p:nvPr/>
        </p:nvCxnSpPr>
        <p:spPr bwMode="gray">
          <a:xfrm>
            <a:off x="6732270" y="2500229"/>
            <a:ext cx="61722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xmlns="" id="{A6805B34-EFB3-8246-A9B4-1BBE27A5F639}"/>
              </a:ext>
            </a:extLst>
          </p:cNvPr>
          <p:cNvSpPr/>
          <p:nvPr/>
        </p:nvSpPr>
        <p:spPr bwMode="gray">
          <a:xfrm>
            <a:off x="6643833" y="2500229"/>
            <a:ext cx="3240113" cy="30232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870511177"/>
      </p:ext>
    </p:extLst>
  </p:cSld>
  <p:clrMapOvr>
    <a:masterClrMapping/>
  </p:clrMapOvr>
  <p:transition xmlns:p14="http://schemas.microsoft.com/office/powerpoint/2010/mai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ubtitle 2"/>
          <p:cNvSpPr>
            <a:spLocks noGrp="1"/>
          </p:cNvSpPr>
          <p:nvPr>
            <p:ph type="subTitle" idx="1"/>
          </p:nvPr>
        </p:nvSpPr>
        <p:spPr/>
        <p:txBody>
          <a:bodyPr/>
          <a:lstStyle/>
          <a:p>
            <a:r>
              <a:rPr lang="en-US" dirty="0"/>
              <a:t>Application in retail</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28</a:t>
            </a:fld>
            <a:endParaRPr lang="de-DE" dirty="0">
              <a:solidFill>
                <a:srgbClr val="791F82"/>
              </a:solidFill>
            </a:endParaRPr>
          </a:p>
        </p:txBody>
      </p:sp>
      <p:sp>
        <p:nvSpPr>
          <p:cNvPr id="6" name="Text Placeholder 5"/>
          <p:cNvSpPr>
            <a:spLocks noGrp="1"/>
          </p:cNvSpPr>
          <p:nvPr>
            <p:ph type="body" sz="quarter" idx="13"/>
          </p:nvPr>
        </p:nvSpPr>
        <p:spPr>
          <a:xfrm>
            <a:off x="1479405" y="2347483"/>
            <a:ext cx="9347745" cy="3754337"/>
          </a:xfrm>
        </p:spPr>
        <p:txBody>
          <a:bodyPr/>
          <a:lstStyle/>
          <a:p>
            <a:r>
              <a:rPr lang="en-US" sz="2799" b="1" cap="all" dirty="0">
                <a:solidFill>
                  <a:schemeClr val="accent1"/>
                </a:solidFill>
                <a:latin typeface="+mj-lt"/>
                <a:ea typeface="+mj-ea"/>
                <a:cs typeface="+mj-cs"/>
              </a:rPr>
              <a:t>We have to plan a new promotion and would like to see how effective it will be and Why.</a:t>
            </a:r>
          </a:p>
        </p:txBody>
      </p:sp>
    </p:spTree>
    <p:extLst>
      <p:ext uri="{BB962C8B-B14F-4D97-AF65-F5344CB8AC3E}">
        <p14:creationId xmlns:p14="http://schemas.microsoft.com/office/powerpoint/2010/main" val="2547801719"/>
      </p:ext>
    </p:extLst>
  </p:cSld>
  <p:clrMapOvr>
    <a:masterClrMapping/>
  </p:clrMapOvr>
  <p:transition xmlns:p14="http://schemas.microsoft.com/office/powerpoint/2010/mai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BA7AF96-B2D5-164D-BFB5-CFF4C29038EB}"/>
              </a:ext>
            </a:extLst>
          </p:cNvPr>
          <p:cNvSpPr>
            <a:spLocks noGrp="1"/>
          </p:cNvSpPr>
          <p:nvPr>
            <p:ph type="title"/>
          </p:nvPr>
        </p:nvSpPr>
        <p:spPr/>
        <p:txBody>
          <a:bodyPr/>
          <a:lstStyle/>
          <a:p>
            <a:r>
              <a:rPr lang="de-DE" dirty="0"/>
              <a:t>LIME</a:t>
            </a:r>
          </a:p>
        </p:txBody>
      </p:sp>
      <p:sp>
        <p:nvSpPr>
          <p:cNvPr id="3" name="Untertitel 2">
            <a:extLst>
              <a:ext uri="{FF2B5EF4-FFF2-40B4-BE49-F238E27FC236}">
                <a16:creationId xmlns:a16="http://schemas.microsoft.com/office/drawing/2014/main" xmlns="" id="{4AFD475A-48A0-6A43-96B7-D6BCA2889165}"/>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9ABED706-FFA5-0745-A04B-27FD56FABC6D}"/>
              </a:ext>
            </a:extLst>
          </p:cNvPr>
          <p:cNvSpPr>
            <a:spLocks noGrp="1"/>
          </p:cNvSpPr>
          <p:nvPr>
            <p:ph type="sldNum" sz="quarter" idx="12"/>
          </p:nvPr>
        </p:nvSpPr>
        <p:spPr/>
        <p:txBody>
          <a:bodyPr/>
          <a:lstStyle/>
          <a:p>
            <a:fld id="{0C7C1E0B-BD27-42F8-BC6B-2F0636970842}" type="slidenum">
              <a:rPr lang="de-DE" smtClean="0">
                <a:solidFill>
                  <a:srgbClr val="791F82"/>
                </a:solidFill>
              </a:rPr>
              <a:pPr/>
              <a:t>29</a:t>
            </a:fld>
            <a:endParaRPr lang="de-DE" dirty="0">
              <a:solidFill>
                <a:srgbClr val="791F82"/>
              </a:solidFill>
            </a:endParaRPr>
          </a:p>
        </p:txBody>
      </p:sp>
      <p:sp>
        <p:nvSpPr>
          <p:cNvPr id="13" name="Textfeld 12">
            <a:extLst>
              <a:ext uri="{FF2B5EF4-FFF2-40B4-BE49-F238E27FC236}">
                <a16:creationId xmlns:a16="http://schemas.microsoft.com/office/drawing/2014/main" xmlns="" id="{82DE5CA7-8DAE-5E41-BB99-F3E3AC58371A}"/>
              </a:ext>
            </a:extLst>
          </p:cNvPr>
          <p:cNvSpPr txBox="1"/>
          <p:nvPr/>
        </p:nvSpPr>
        <p:spPr bwMode="gray">
          <a:xfrm>
            <a:off x="2414270" y="1404530"/>
            <a:ext cx="5337810" cy="66294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LIME </a:t>
            </a:r>
            <a:r>
              <a:rPr lang="de-DE" sz="2800" b="1" dirty="0" err="1">
                <a:solidFill>
                  <a:schemeClr val="accent1"/>
                </a:solidFill>
                <a:latin typeface="Calibri" panose="020F0502020204030204" pitchFamily="34" charset="0"/>
                <a:cs typeface="Calibri" panose="020F0502020204030204" pitchFamily="34" charset="0"/>
              </a:rPr>
              <a:t>is</a:t>
            </a:r>
            <a:r>
              <a:rPr lang="de-DE" sz="2800" b="1" dirty="0">
                <a:solidFill>
                  <a:schemeClr val="accent1"/>
                </a:solidFill>
                <a:latin typeface="Calibri" panose="020F0502020204030204" pitchFamily="34" charset="0"/>
                <a:cs typeface="Calibri" panose="020F0502020204030204" pitchFamily="34" charset="0"/>
              </a:rPr>
              <a:t> a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surrogate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endParaRPr lang="de-DE" sz="2800" b="1" dirty="0">
              <a:solidFill>
                <a:schemeClr val="accent1"/>
              </a:solidFill>
              <a:latin typeface="Calibri" panose="020F0502020204030204" pitchFamily="34" charset="0"/>
              <a:cs typeface="Calibri" panose="020F0502020204030204" pitchFamily="34" charset="0"/>
            </a:endParaRPr>
          </a:p>
        </p:txBody>
      </p:sp>
      <p:pic>
        <p:nvPicPr>
          <p:cNvPr id="15" name="Grafik 14">
            <a:extLst>
              <a:ext uri="{FF2B5EF4-FFF2-40B4-BE49-F238E27FC236}">
                <a16:creationId xmlns:a16="http://schemas.microsoft.com/office/drawing/2014/main" xmlns="" id="{01C6FDE6-CBE6-A745-AF1F-990D32BED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2306472"/>
            <a:ext cx="3365500" cy="2095500"/>
          </a:xfrm>
          <a:prstGeom prst="rect">
            <a:avLst/>
          </a:prstGeom>
        </p:spPr>
      </p:pic>
      <p:sp>
        <p:nvSpPr>
          <p:cNvPr id="16" name="Textfeld 15">
            <a:extLst>
              <a:ext uri="{FF2B5EF4-FFF2-40B4-BE49-F238E27FC236}">
                <a16:creationId xmlns:a16="http://schemas.microsoft.com/office/drawing/2014/main" xmlns="" id="{6C33E88E-D239-E145-9641-D7D73B289416}"/>
              </a:ext>
            </a:extLst>
          </p:cNvPr>
          <p:cNvSpPr txBox="1"/>
          <p:nvPr/>
        </p:nvSpPr>
        <p:spPr bwMode="gray">
          <a:xfrm>
            <a:off x="6240780" y="2306472"/>
            <a:ext cx="3886200" cy="192262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We</a:t>
            </a:r>
            <a:r>
              <a:rPr lang="de-DE" dirty="0">
                <a:solidFill>
                  <a:schemeClr val="accent1"/>
                </a:solidFill>
                <a:latin typeface="Calibri" panose="020F0502020204030204" pitchFamily="34" charset="0"/>
                <a:cs typeface="Calibri" panose="020F0502020204030204" pitchFamily="34" charset="0"/>
              </a:rPr>
              <a:t> pick </a:t>
            </a:r>
            <a:r>
              <a:rPr lang="de-DE" dirty="0" err="1">
                <a:solidFill>
                  <a:schemeClr val="accent1"/>
                </a:solidFill>
                <a:latin typeface="Calibri" panose="020F0502020204030204" pitchFamily="34" charset="0"/>
                <a:cs typeface="Calibri" panose="020F0502020204030204" pitchFamily="34" charset="0"/>
              </a:rPr>
              <a:t>some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classify</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latin typeface="Calibri" panose="020F0502020204030204" pitchFamily="34" charset="0"/>
                <a:cs typeface="Calibri" panose="020F0502020204030204" pitchFamily="34" charset="0"/>
              </a:rPr>
              <a:t>The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was </a:t>
            </a:r>
            <a:r>
              <a:rPr lang="de-DE" dirty="0" err="1">
                <a:solidFill>
                  <a:schemeClr val="accent1"/>
                </a:solidFill>
                <a:latin typeface="Calibri" panose="020F0502020204030204" pitchFamily="34" charset="0"/>
                <a:cs typeface="Calibri" panose="020F0502020204030204" pitchFamily="34" charset="0"/>
              </a:rPr>
              <a:t>classified</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as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being</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over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the</a:t>
            </a:r>
            <a:r>
              <a:rPr lang="de-DE" dirty="0">
                <a:solidFill>
                  <a:schemeClr val="accent1"/>
                </a:solidFill>
                <a:latin typeface="Calibri" panose="020F0502020204030204" pitchFamily="34" charset="0"/>
                <a:cs typeface="Calibri" panose="020F0502020204030204" pitchFamily="34" charset="0"/>
              </a:rPr>
              <a:t> median</a:t>
            </a:r>
          </a:p>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With</a:t>
            </a:r>
            <a:r>
              <a:rPr lang="de-DE" sz="1800" dirty="0">
                <a:solidFill>
                  <a:schemeClr val="accent1"/>
                </a:solidFill>
                <a:latin typeface="Calibri" panose="020F0502020204030204" pitchFamily="34" charset="0"/>
                <a:cs typeface="Calibri" panose="020F0502020204030204" pitchFamily="34" charset="0"/>
              </a:rPr>
              <a:t> score </a:t>
            </a:r>
            <a:r>
              <a:rPr lang="de-DE" dirty="0">
                <a:solidFill>
                  <a:schemeClr val="accent1"/>
                </a:solidFill>
                <a:latin typeface="Calibri" panose="020F0502020204030204" pitchFamily="34" charset="0"/>
                <a:cs typeface="Calibri" panose="020F0502020204030204" pitchFamily="34" charset="0"/>
              </a:rPr>
              <a:t>0.96</a:t>
            </a:r>
            <a:endParaRPr lang="de-DE" sz="1800" dirty="0">
              <a:solidFill>
                <a:schemeClr val="accent1"/>
              </a:solidFill>
              <a:latin typeface="Calibri" panose="020F0502020204030204" pitchFamily="34" charset="0"/>
              <a:cs typeface="Calibri" panose="020F0502020204030204" pitchFamily="34" charset="0"/>
            </a:endParaRPr>
          </a:p>
        </p:txBody>
      </p:sp>
      <p:pic>
        <p:nvPicPr>
          <p:cNvPr id="8" name="Grafik 7">
            <a:extLst>
              <a:ext uri="{FF2B5EF4-FFF2-40B4-BE49-F238E27FC236}">
                <a16:creationId xmlns:a16="http://schemas.microsoft.com/office/drawing/2014/main" xmlns="" id="{2BC3B817-35C1-DD48-BBAF-E956D0ADD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885" y="4838355"/>
            <a:ext cx="5874266" cy="1556242"/>
          </a:xfrm>
          <a:prstGeom prst="rect">
            <a:avLst/>
          </a:prstGeom>
        </p:spPr>
      </p:pic>
    </p:spTree>
    <p:extLst>
      <p:ext uri="{BB962C8B-B14F-4D97-AF65-F5344CB8AC3E}">
        <p14:creationId xmlns:p14="http://schemas.microsoft.com/office/powerpoint/2010/main" val="1774652710"/>
      </p:ext>
    </p:extLst>
  </p:cSld>
  <p:clrMapOvr>
    <a:masterClrMapping/>
  </p:clrMapOvr>
  <p:transition xmlns:p14="http://schemas.microsoft.com/office/powerpoint/2010/mai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3793" y="1588"/>
          <a:ext cx="1587" cy="1587"/>
        </p:xfrm>
        <a:graphic>
          <a:graphicData uri="http://schemas.openxmlformats.org/presentationml/2006/ole">
            <mc:AlternateContent xmlns:mc="http://schemas.openxmlformats.org/markup-compatibility/2006">
              <mc:Choice xmlns:v="urn:schemas-microsoft-com:vml" Requires="v">
                <p:oleObj spid="_x0000_s92294" name="think-cell Folie" r:id="rId5" imgW="663" imgH="664" progId="TCLayout.ActiveDocument.1">
                  <p:embed/>
                </p:oleObj>
              </mc:Choice>
              <mc:Fallback>
                <p:oleObj name="think-cell Folie" r:id="rId5" imgW="663" imgH="664" progId="TCLayout.ActiveDocument.1">
                  <p:embed/>
                  <p:pic>
                    <p:nvPicPr>
                      <p:cNvPr id="6" name="Objekt 5" hidden="1"/>
                      <p:cNvPicPr/>
                      <p:nvPr/>
                    </p:nvPicPr>
                    <p:blipFill>
                      <a:blip r:embed="rId6"/>
                      <a:stretch>
                        <a:fillRect/>
                      </a:stretch>
                    </p:blipFill>
                    <p:spPr>
                      <a:xfrm>
                        <a:off x="3793"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5" name="Foliennummernplatzhalter 4"/>
          <p:cNvSpPr>
            <a:spLocks noGrp="1"/>
          </p:cNvSpPr>
          <p:nvPr>
            <p:ph type="sldNum" sz="quarter" idx="12"/>
          </p:nvPr>
        </p:nvSpPr>
        <p:spPr/>
        <p:txBody>
          <a:bodyPr/>
          <a:lstStyle/>
          <a:p>
            <a:fld id="{0C7C1E0B-BD27-42F8-BC6B-2F0636970842}" type="slidenum">
              <a:rPr lang="de-DE" smtClean="0">
                <a:solidFill>
                  <a:srgbClr val="791F82"/>
                </a:solidFill>
              </a:rPr>
              <a:pPr/>
              <a:t>3</a:t>
            </a:fld>
            <a:endParaRPr lang="de-DE" dirty="0">
              <a:solidFill>
                <a:srgbClr val="791F82"/>
              </a:solidFill>
            </a:endParaRPr>
          </a:p>
        </p:txBody>
      </p:sp>
      <p:sp>
        <p:nvSpPr>
          <p:cNvPr id="8" name="Untertitel 7">
            <a:extLst>
              <a:ext uri="{FF2B5EF4-FFF2-40B4-BE49-F238E27FC236}">
                <a16:creationId xmlns:a16="http://schemas.microsoft.com/office/drawing/2014/main" xmlns="" id="{14E287BA-0EE1-B745-84E5-FB3E2DD445E4}"/>
              </a:ext>
            </a:extLst>
          </p:cNvPr>
          <p:cNvSpPr>
            <a:spLocks noGrp="1"/>
          </p:cNvSpPr>
          <p:nvPr>
            <p:ph type="subTitle" idx="1"/>
          </p:nvPr>
        </p:nvSpPr>
        <p:spPr/>
        <p:txBody>
          <a:bodyPr/>
          <a:lstStyle/>
          <a:p>
            <a:endParaRPr lang="de-DE"/>
          </a:p>
        </p:txBody>
      </p:sp>
      <p:sp>
        <p:nvSpPr>
          <p:cNvPr id="11" name="Oval 10">
            <a:extLst>
              <a:ext uri="{FF2B5EF4-FFF2-40B4-BE49-F238E27FC236}">
                <a16:creationId xmlns:a16="http://schemas.microsoft.com/office/drawing/2014/main" xmlns="" id="{6FB8B73B-A2D6-FF4F-B49C-B9E8C6566788}"/>
              </a:ext>
            </a:extLst>
          </p:cNvPr>
          <p:cNvSpPr/>
          <p:nvPr/>
        </p:nvSpPr>
        <p:spPr bwMode="gray">
          <a:xfrm>
            <a:off x="506776" y="186484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25" name="Oval 24">
            <a:extLst>
              <a:ext uri="{FF2B5EF4-FFF2-40B4-BE49-F238E27FC236}">
                <a16:creationId xmlns:a16="http://schemas.microsoft.com/office/drawing/2014/main" xmlns="" id="{7480A14F-80FC-6640-B9D4-6492D5841BF9}"/>
              </a:ext>
            </a:extLst>
          </p:cNvPr>
          <p:cNvSpPr/>
          <p:nvPr/>
        </p:nvSpPr>
        <p:spPr bwMode="gray">
          <a:xfrm>
            <a:off x="506776" y="266609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26" name="Oval 25">
            <a:extLst>
              <a:ext uri="{FF2B5EF4-FFF2-40B4-BE49-F238E27FC236}">
                <a16:creationId xmlns:a16="http://schemas.microsoft.com/office/drawing/2014/main" xmlns="" id="{AA5661C6-1BB4-6E4D-9546-0A3B4B484AE6}"/>
              </a:ext>
            </a:extLst>
          </p:cNvPr>
          <p:cNvSpPr/>
          <p:nvPr/>
        </p:nvSpPr>
        <p:spPr bwMode="gray">
          <a:xfrm>
            <a:off x="506776" y="346568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27" name="Oval 26">
            <a:extLst>
              <a:ext uri="{FF2B5EF4-FFF2-40B4-BE49-F238E27FC236}">
                <a16:creationId xmlns:a16="http://schemas.microsoft.com/office/drawing/2014/main" xmlns="" id="{E2D65DB4-AAC3-8641-BC30-CD96EF5B0CD8}"/>
              </a:ext>
            </a:extLst>
          </p:cNvPr>
          <p:cNvSpPr/>
          <p:nvPr/>
        </p:nvSpPr>
        <p:spPr bwMode="gray">
          <a:xfrm>
            <a:off x="506776" y="426527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2" name="Textfeld 11">
            <a:extLst>
              <a:ext uri="{FF2B5EF4-FFF2-40B4-BE49-F238E27FC236}">
                <a16:creationId xmlns:a16="http://schemas.microsoft.com/office/drawing/2014/main" xmlns="" id="{AF4960D7-C4C6-4949-9063-4B20B2C08744}"/>
              </a:ext>
            </a:extLst>
          </p:cNvPr>
          <p:cNvSpPr txBox="1"/>
          <p:nvPr/>
        </p:nvSpPr>
        <p:spPr bwMode="gray">
          <a:xfrm>
            <a:off x="1630496" y="1939743"/>
            <a:ext cx="8218584" cy="426563"/>
          </a:xfrm>
          <a:prstGeom prst="rect">
            <a:avLst/>
          </a:prstGeom>
          <a:noFill/>
        </p:spPr>
        <p:txBody>
          <a:bodyPr wrap="square" lIns="0" tIns="0" rIns="0" bIns="0" rtlCol="0">
            <a:noAutofit/>
          </a:bodyPr>
          <a:lstStyle/>
          <a:p>
            <a:r>
              <a:rPr lang="de-DE" sz="2000" b="1" dirty="0" err="1">
                <a:solidFill>
                  <a:schemeClr val="accent1"/>
                </a:solidFill>
              </a:rPr>
              <a:t>What</a:t>
            </a:r>
            <a:r>
              <a:rPr lang="de-DE" sz="2000" b="1" dirty="0">
                <a:solidFill>
                  <a:schemeClr val="accent1"/>
                </a:solidFill>
              </a:rPr>
              <a:t> </a:t>
            </a:r>
            <a:r>
              <a:rPr lang="de-DE" sz="2000" b="1" dirty="0" err="1">
                <a:solidFill>
                  <a:schemeClr val="accent1"/>
                </a:solidFill>
              </a:rPr>
              <a:t>is</a:t>
            </a:r>
            <a:r>
              <a:rPr lang="de-DE" sz="2000" b="1" dirty="0">
                <a:solidFill>
                  <a:schemeClr val="accent1"/>
                </a:solidFill>
              </a:rPr>
              <a:t> </a:t>
            </a:r>
            <a:r>
              <a:rPr lang="de-DE" sz="2000" b="1" dirty="0" err="1">
                <a:solidFill>
                  <a:schemeClr val="accent1"/>
                </a:solidFill>
              </a:rPr>
              <a:t>Explainable</a:t>
            </a:r>
            <a:r>
              <a:rPr lang="de-DE" sz="2000" b="1" dirty="0">
                <a:solidFill>
                  <a:schemeClr val="accent1"/>
                </a:solidFill>
              </a:rPr>
              <a:t> AI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why</a:t>
            </a:r>
            <a:r>
              <a:rPr lang="de-DE" sz="2000" b="1" dirty="0">
                <a:solidFill>
                  <a:schemeClr val="accent1"/>
                </a:solidFill>
              </a:rPr>
              <a:t> </a:t>
            </a:r>
            <a:r>
              <a:rPr lang="de-DE" sz="2000" b="1" dirty="0" err="1">
                <a:solidFill>
                  <a:schemeClr val="accent1"/>
                </a:solidFill>
              </a:rPr>
              <a:t>we</a:t>
            </a:r>
            <a:r>
              <a:rPr lang="de-DE" sz="2000" b="1" dirty="0">
                <a:solidFill>
                  <a:schemeClr val="accent1"/>
                </a:solidFill>
              </a:rPr>
              <a:t> </a:t>
            </a:r>
            <a:r>
              <a:rPr lang="de-DE" sz="2000" b="1" dirty="0" err="1">
                <a:solidFill>
                  <a:schemeClr val="accent1"/>
                </a:solidFill>
              </a:rPr>
              <a:t>need</a:t>
            </a:r>
            <a:r>
              <a:rPr lang="de-DE" sz="2000" b="1" dirty="0">
                <a:solidFill>
                  <a:schemeClr val="accent1"/>
                </a:solidFill>
              </a:rPr>
              <a:t> it.</a:t>
            </a:r>
          </a:p>
        </p:txBody>
      </p:sp>
      <p:sp>
        <p:nvSpPr>
          <p:cNvPr id="29" name="Textfeld 28">
            <a:extLst>
              <a:ext uri="{FF2B5EF4-FFF2-40B4-BE49-F238E27FC236}">
                <a16:creationId xmlns:a16="http://schemas.microsoft.com/office/drawing/2014/main" xmlns="" id="{0F207E36-511E-5241-9FE2-E4EC8BACB56E}"/>
              </a:ext>
            </a:extLst>
          </p:cNvPr>
          <p:cNvSpPr txBox="1"/>
          <p:nvPr/>
        </p:nvSpPr>
        <p:spPr bwMode="gray">
          <a:xfrm>
            <a:off x="1630496" y="2781377"/>
            <a:ext cx="8218584" cy="426563"/>
          </a:xfrm>
          <a:prstGeom prst="rect">
            <a:avLst/>
          </a:prstGeom>
          <a:noFill/>
        </p:spPr>
        <p:txBody>
          <a:bodyPr wrap="square" lIns="0" tIns="0" rIns="0" bIns="0" rtlCol="0">
            <a:noAutofit/>
          </a:bodyPr>
          <a:lstStyle/>
          <a:p>
            <a:r>
              <a:rPr lang="de-DE" sz="2000" b="1" dirty="0">
                <a:solidFill>
                  <a:schemeClr val="accent1"/>
                </a:solidFill>
              </a:rPr>
              <a:t>Emerging </a:t>
            </a:r>
            <a:r>
              <a:rPr lang="de-DE" sz="2000" b="1" dirty="0" err="1">
                <a:solidFill>
                  <a:schemeClr val="accent1"/>
                </a:solidFill>
              </a:rPr>
              <a:t>approaches</a:t>
            </a:r>
            <a:r>
              <a:rPr lang="de-DE" sz="2000" b="1" dirty="0">
                <a:solidFill>
                  <a:schemeClr val="accent1"/>
                </a:solidFill>
              </a:rPr>
              <a:t>.</a:t>
            </a:r>
          </a:p>
        </p:txBody>
      </p:sp>
      <p:sp>
        <p:nvSpPr>
          <p:cNvPr id="30" name="Textfeld 29">
            <a:extLst>
              <a:ext uri="{FF2B5EF4-FFF2-40B4-BE49-F238E27FC236}">
                <a16:creationId xmlns:a16="http://schemas.microsoft.com/office/drawing/2014/main" xmlns="" id="{08F21D4A-8489-0842-B493-027E565E4B73}"/>
              </a:ext>
            </a:extLst>
          </p:cNvPr>
          <p:cNvSpPr txBox="1"/>
          <p:nvPr/>
        </p:nvSpPr>
        <p:spPr bwMode="gray">
          <a:xfrm>
            <a:off x="1630496" y="3623012"/>
            <a:ext cx="8218584" cy="426563"/>
          </a:xfrm>
          <a:prstGeom prst="rect">
            <a:avLst/>
          </a:prstGeom>
          <a:noFill/>
        </p:spPr>
        <p:txBody>
          <a:bodyPr wrap="square" lIns="0" tIns="0" rIns="0" bIns="0" rtlCol="0">
            <a:noAutofit/>
          </a:bodyPr>
          <a:lstStyle/>
          <a:p>
            <a:r>
              <a:rPr lang="de-DE" sz="2000" b="1" dirty="0" err="1">
                <a:solidFill>
                  <a:schemeClr val="accent1"/>
                </a:solidFill>
              </a:rPr>
              <a:t>Application</a:t>
            </a:r>
            <a:r>
              <a:rPr lang="de-DE" sz="2000" b="1" dirty="0">
                <a:solidFill>
                  <a:schemeClr val="accent1"/>
                </a:solidFill>
              </a:rPr>
              <a:t> </a:t>
            </a:r>
            <a:r>
              <a:rPr lang="de-DE" sz="2000" b="1" dirty="0" err="1">
                <a:solidFill>
                  <a:schemeClr val="accent1"/>
                </a:solidFill>
              </a:rPr>
              <a:t>to</a:t>
            </a:r>
            <a:r>
              <a:rPr lang="de-DE" sz="2000" b="1" dirty="0">
                <a:solidFill>
                  <a:schemeClr val="accent1"/>
                </a:solidFill>
              </a:rPr>
              <a:t> </a:t>
            </a:r>
            <a:r>
              <a:rPr lang="de-DE" sz="2000" b="1" dirty="0" err="1">
                <a:solidFill>
                  <a:schemeClr val="accent1"/>
                </a:solidFill>
              </a:rPr>
              <a:t>retail</a:t>
            </a:r>
            <a:r>
              <a:rPr lang="de-DE" sz="2000" b="1" dirty="0">
                <a:solidFill>
                  <a:schemeClr val="accent1"/>
                </a:solidFill>
              </a:rPr>
              <a:t> </a:t>
            </a:r>
            <a:r>
              <a:rPr lang="de-DE" sz="2000" b="1" dirty="0" err="1">
                <a:solidFill>
                  <a:schemeClr val="accent1"/>
                </a:solidFill>
              </a:rPr>
              <a:t>use</a:t>
            </a:r>
            <a:r>
              <a:rPr lang="de-DE" sz="2000" b="1" dirty="0">
                <a:solidFill>
                  <a:schemeClr val="accent1"/>
                </a:solidFill>
              </a:rPr>
              <a:t> </a:t>
            </a:r>
            <a:r>
              <a:rPr lang="de-DE" sz="2000" b="1" dirty="0" err="1">
                <a:solidFill>
                  <a:schemeClr val="accent1"/>
                </a:solidFill>
              </a:rPr>
              <a:t>cases</a:t>
            </a:r>
            <a:r>
              <a:rPr lang="de-DE" sz="2000" b="1" dirty="0">
                <a:solidFill>
                  <a:schemeClr val="accent1"/>
                </a:solidFill>
              </a:rPr>
              <a:t>.</a:t>
            </a:r>
          </a:p>
        </p:txBody>
      </p:sp>
      <p:sp>
        <p:nvSpPr>
          <p:cNvPr id="31" name="Textfeld 30">
            <a:extLst>
              <a:ext uri="{FF2B5EF4-FFF2-40B4-BE49-F238E27FC236}">
                <a16:creationId xmlns:a16="http://schemas.microsoft.com/office/drawing/2014/main" xmlns="" id="{76FA3F86-D314-484A-94B8-7F958C58A665}"/>
              </a:ext>
            </a:extLst>
          </p:cNvPr>
          <p:cNvSpPr txBox="1"/>
          <p:nvPr/>
        </p:nvSpPr>
        <p:spPr bwMode="gray">
          <a:xfrm>
            <a:off x="1630496" y="4422602"/>
            <a:ext cx="8218584" cy="426563"/>
          </a:xfrm>
          <a:prstGeom prst="rect">
            <a:avLst/>
          </a:prstGeom>
          <a:noFill/>
        </p:spPr>
        <p:txBody>
          <a:bodyPr wrap="square" lIns="0" tIns="0" rIns="0" bIns="0" rtlCol="0">
            <a:noAutofit/>
          </a:bodyPr>
          <a:lstStyle/>
          <a:p>
            <a:r>
              <a:rPr lang="de-DE" sz="2000" b="1" dirty="0">
                <a:solidFill>
                  <a:schemeClr val="accent1"/>
                </a:solidFill>
              </a:rPr>
              <a:t>Future </a:t>
            </a:r>
            <a:r>
              <a:rPr lang="de-DE" sz="2000" b="1" dirty="0" err="1">
                <a:solidFill>
                  <a:schemeClr val="accent1"/>
                </a:solidFill>
              </a:rPr>
              <a:t>prospects</a:t>
            </a:r>
            <a:r>
              <a:rPr lang="de-DE" sz="2000" b="1" dirty="0">
                <a:solidFill>
                  <a:schemeClr val="accent1"/>
                </a:solidFill>
              </a:rPr>
              <a:t>.</a:t>
            </a:r>
          </a:p>
        </p:txBody>
      </p:sp>
      <p:sp>
        <p:nvSpPr>
          <p:cNvPr id="4" name="Textfeld 3">
            <a:extLst>
              <a:ext uri="{FF2B5EF4-FFF2-40B4-BE49-F238E27FC236}">
                <a16:creationId xmlns:a16="http://schemas.microsoft.com/office/drawing/2014/main" xmlns="" id="{02C30B20-698D-F347-8420-B70D1962448B}"/>
              </a:ext>
            </a:extLst>
          </p:cNvPr>
          <p:cNvSpPr txBox="1"/>
          <p:nvPr/>
        </p:nvSpPr>
        <p:spPr bwMode="gray">
          <a:xfrm>
            <a:off x="1779373" y="5535827"/>
            <a:ext cx="0" cy="0"/>
          </a:xfrm>
          <a:prstGeom prst="rect">
            <a:avLst/>
          </a:prstGeom>
          <a:noFill/>
        </p:spPr>
        <p:txBody>
          <a:bodyPr wrap="none" lIns="0" tIns="0" rIns="0" bIns="0" rtlCol="0">
            <a:noAutofit/>
          </a:bodyPr>
          <a:lstStyle/>
          <a:p>
            <a:endParaRPr lang="de-DE" sz="1800" dirty="0" err="1"/>
          </a:p>
        </p:txBody>
      </p:sp>
    </p:spTree>
    <p:extLst>
      <p:ext uri="{BB962C8B-B14F-4D97-AF65-F5344CB8AC3E}">
        <p14:creationId xmlns:p14="http://schemas.microsoft.com/office/powerpoint/2010/main" val="3171136156"/>
      </p:ext>
    </p:extLst>
  </p:cSld>
  <p:clrMapOvr>
    <a:masterClrMapping/>
  </p:clrMapOvr>
  <p:transition xmlns:p14="http://schemas.microsoft.com/office/powerpoint/2010/mai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8852EC9-1E7C-D846-87E7-BA4265351E20}"/>
              </a:ext>
            </a:extLst>
          </p:cNvPr>
          <p:cNvSpPr>
            <a:spLocks noGrp="1"/>
          </p:cNvSpPr>
          <p:nvPr>
            <p:ph type="title"/>
          </p:nvPr>
        </p:nvSpPr>
        <p:spPr/>
        <p:txBody>
          <a:bodyPr/>
          <a:lstStyle/>
          <a:p>
            <a:r>
              <a:rPr lang="de-DE" dirty="0"/>
              <a:t>SHAP</a:t>
            </a:r>
          </a:p>
        </p:txBody>
      </p:sp>
      <p:sp>
        <p:nvSpPr>
          <p:cNvPr id="3" name="Untertitel 2">
            <a:extLst>
              <a:ext uri="{FF2B5EF4-FFF2-40B4-BE49-F238E27FC236}">
                <a16:creationId xmlns:a16="http://schemas.microsoft.com/office/drawing/2014/main" xmlns="" id="{453735D2-C9C3-0E4E-BB32-A535363D5304}"/>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948BE521-18BC-5F45-B633-8DBCF42C7CE3}"/>
              </a:ext>
            </a:extLst>
          </p:cNvPr>
          <p:cNvSpPr>
            <a:spLocks noGrp="1"/>
          </p:cNvSpPr>
          <p:nvPr>
            <p:ph type="sldNum" sz="quarter" idx="12"/>
          </p:nvPr>
        </p:nvSpPr>
        <p:spPr/>
        <p:txBody>
          <a:bodyPr/>
          <a:lstStyle/>
          <a:p>
            <a:fld id="{0C7C1E0B-BD27-42F8-BC6B-2F0636970842}" type="slidenum">
              <a:rPr lang="de-DE" smtClean="0">
                <a:solidFill>
                  <a:srgbClr val="791F82"/>
                </a:solidFill>
              </a:rPr>
              <a:pPr/>
              <a:t>30</a:t>
            </a:fld>
            <a:endParaRPr lang="de-DE" dirty="0">
              <a:solidFill>
                <a:srgbClr val="791F82"/>
              </a:solidFill>
            </a:endParaRPr>
          </a:p>
        </p:txBody>
      </p:sp>
      <p:sp>
        <p:nvSpPr>
          <p:cNvPr id="9" name="Textfeld 8">
            <a:extLst>
              <a:ext uri="{FF2B5EF4-FFF2-40B4-BE49-F238E27FC236}">
                <a16:creationId xmlns:a16="http://schemas.microsoft.com/office/drawing/2014/main" xmlns="" id="{3C0550CE-A77A-7C40-98F3-13A3003AE48E}"/>
              </a:ext>
            </a:extLst>
          </p:cNvPr>
          <p:cNvSpPr txBox="1"/>
          <p:nvPr/>
        </p:nvSpPr>
        <p:spPr bwMode="gray">
          <a:xfrm>
            <a:off x="548640" y="1715239"/>
            <a:ext cx="4263390" cy="3714011"/>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SHAP </a:t>
            </a:r>
            <a:r>
              <a:rPr lang="de-DE" sz="2800" b="1" dirty="0" err="1">
                <a:solidFill>
                  <a:schemeClr val="accent1"/>
                </a:solidFill>
                <a:latin typeface="Calibri" panose="020F0502020204030204" pitchFamily="34" charset="0"/>
                <a:cs typeface="Calibri" panose="020F0502020204030204" pitchFamily="34" charset="0"/>
              </a:rPr>
              <a:t>value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contribution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difference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between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average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and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actual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of</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instance</a:t>
            </a:r>
            <a:r>
              <a:rPr lang="de-DE" sz="2800" b="1" dirty="0">
                <a:solidFill>
                  <a:schemeClr val="accent1"/>
                </a:solidFill>
                <a:latin typeface="Calibri" panose="020F0502020204030204" pitchFamily="34" charset="0"/>
                <a:cs typeface="Calibri" panose="020F0502020204030204" pitchFamily="34" charset="0"/>
              </a:rPr>
              <a:t>. </a:t>
            </a:r>
          </a:p>
        </p:txBody>
      </p:sp>
      <p:pic>
        <p:nvPicPr>
          <p:cNvPr id="10" name="Grafik 9">
            <a:extLst>
              <a:ext uri="{FF2B5EF4-FFF2-40B4-BE49-F238E27FC236}">
                <a16:creationId xmlns:a16="http://schemas.microsoft.com/office/drawing/2014/main" xmlns="" id="{40F69966-3FE9-C24D-A5EA-33E76354D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929" y="1642086"/>
            <a:ext cx="5299504" cy="4386481"/>
          </a:xfrm>
          <a:prstGeom prst="rect">
            <a:avLst/>
          </a:prstGeom>
        </p:spPr>
      </p:pic>
    </p:spTree>
    <p:extLst>
      <p:ext uri="{BB962C8B-B14F-4D97-AF65-F5344CB8AC3E}">
        <p14:creationId xmlns:p14="http://schemas.microsoft.com/office/powerpoint/2010/main" val="1435004206"/>
      </p:ext>
    </p:extLst>
  </p:cSld>
  <p:clrMapOvr>
    <a:masterClrMapping/>
  </p:clrMapOvr>
  <p:transition xmlns:p14="http://schemas.microsoft.com/office/powerpoint/2010/mai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7ABC568-F15F-4949-B759-0B6881795490}"/>
              </a:ext>
            </a:extLst>
          </p:cNvPr>
          <p:cNvSpPr>
            <a:spLocks noGrp="1"/>
          </p:cNvSpPr>
          <p:nvPr>
            <p:ph type="title"/>
          </p:nvPr>
        </p:nvSpPr>
        <p:spPr/>
        <p:txBody>
          <a:bodyPr/>
          <a:lstStyle/>
          <a:p>
            <a:r>
              <a:rPr lang="de-DE" dirty="0"/>
              <a:t>Anchor</a:t>
            </a:r>
          </a:p>
        </p:txBody>
      </p:sp>
      <p:sp>
        <p:nvSpPr>
          <p:cNvPr id="3" name="Untertitel 2">
            <a:extLst>
              <a:ext uri="{FF2B5EF4-FFF2-40B4-BE49-F238E27FC236}">
                <a16:creationId xmlns:a16="http://schemas.microsoft.com/office/drawing/2014/main" xmlns="" id="{EE358DE4-8BDD-B84C-9DF7-D9B00ED3A8EF}"/>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4D7508A9-0F26-0842-9ED1-DB3DCF23D96C}"/>
              </a:ext>
            </a:extLst>
          </p:cNvPr>
          <p:cNvSpPr>
            <a:spLocks noGrp="1"/>
          </p:cNvSpPr>
          <p:nvPr>
            <p:ph type="sldNum" sz="quarter" idx="12"/>
          </p:nvPr>
        </p:nvSpPr>
        <p:spPr/>
        <p:txBody>
          <a:bodyPr/>
          <a:lstStyle/>
          <a:p>
            <a:fld id="{0C7C1E0B-BD27-42F8-BC6B-2F0636970842}" type="slidenum">
              <a:rPr lang="de-DE" smtClean="0">
                <a:solidFill>
                  <a:srgbClr val="791F82"/>
                </a:solidFill>
              </a:rPr>
              <a:pPr/>
              <a:t>31</a:t>
            </a:fld>
            <a:endParaRPr lang="de-DE" dirty="0">
              <a:solidFill>
                <a:srgbClr val="791F82"/>
              </a:solidFill>
            </a:endParaRPr>
          </a:p>
        </p:txBody>
      </p:sp>
      <p:sp>
        <p:nvSpPr>
          <p:cNvPr id="7" name="Textfeld 6">
            <a:extLst>
              <a:ext uri="{FF2B5EF4-FFF2-40B4-BE49-F238E27FC236}">
                <a16:creationId xmlns:a16="http://schemas.microsoft.com/office/drawing/2014/main" xmlns="" id="{7DD9E04F-FABC-9B4A-A3FA-04097E98C823}"/>
              </a:ext>
            </a:extLst>
          </p:cNvPr>
          <p:cNvSpPr txBox="1"/>
          <p:nvPr/>
        </p:nvSpPr>
        <p:spPr bwMode="gray">
          <a:xfrm>
            <a:off x="2718491" y="1642086"/>
            <a:ext cx="5785429" cy="52578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Anchor –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rules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with</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guarantees</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xmlns="" id="{C9470215-32F3-634F-8CDD-1D77779B5F43}"/>
              </a:ext>
            </a:extLst>
          </p:cNvPr>
          <p:cNvSpPr txBox="1"/>
          <p:nvPr/>
        </p:nvSpPr>
        <p:spPr bwMode="gray">
          <a:xfrm>
            <a:off x="589143" y="3252450"/>
            <a:ext cx="11141361" cy="1714500"/>
          </a:xfrm>
          <a:prstGeom prst="rect">
            <a:avLst/>
          </a:prstGeom>
          <a:noFill/>
        </p:spPr>
        <p:txBody>
          <a:bodyPr wrap="square" lIns="0" tIns="0" rIns="0" bIns="0" rtlCol="0">
            <a:noAutofit/>
          </a:bodyPr>
          <a:lstStyle/>
          <a:p>
            <a:r>
              <a:rPr lang="de-DE" sz="3200" b="1" dirty="0" err="1">
                <a:solidFill>
                  <a:schemeClr val="accent1"/>
                </a:solidFill>
                <a:latin typeface="Calibri" panose="020F0502020204030204" pitchFamily="34" charset="0"/>
                <a:cs typeface="Calibri" panose="020F0502020204030204" pitchFamily="34" charset="0"/>
              </a:rPr>
              <a:t>price_diff_abs</a:t>
            </a:r>
            <a:r>
              <a:rPr lang="de-DE" sz="3200" b="1" dirty="0">
                <a:solidFill>
                  <a:schemeClr val="accent1"/>
                </a:solidFill>
                <a:latin typeface="Calibri" panose="020F0502020204030204" pitchFamily="34" charset="0"/>
                <a:cs typeface="Calibri" panose="020F0502020204030204" pitchFamily="34" charset="0"/>
              </a:rPr>
              <a:t> &lt;= 2.00 AND </a:t>
            </a:r>
            <a:r>
              <a:rPr lang="de-DE" sz="3200" b="1" dirty="0" err="1">
                <a:solidFill>
                  <a:schemeClr val="accent1"/>
                </a:solidFill>
                <a:latin typeface="Calibri" panose="020F0502020204030204" pitchFamily="34" charset="0"/>
                <a:cs typeface="Calibri" panose="020F0502020204030204" pitchFamily="34" charset="0"/>
              </a:rPr>
              <a:t>family</a:t>
            </a:r>
            <a:r>
              <a:rPr lang="de-DE" sz="3200" b="1" dirty="0">
                <a:solidFill>
                  <a:schemeClr val="accent1"/>
                </a:solidFill>
                <a:latin typeface="Calibri" panose="020F0502020204030204" pitchFamily="34" charset="0"/>
                <a:cs typeface="Calibri" panose="020F0502020204030204" pitchFamily="34" charset="0"/>
              </a:rPr>
              <a:t> &lt;= 0.38 AND </a:t>
            </a:r>
            <a:r>
              <a:rPr lang="de-DE" sz="3200" b="1" dirty="0" err="1">
                <a:solidFill>
                  <a:schemeClr val="accent1"/>
                </a:solidFill>
                <a:latin typeface="Calibri" panose="020F0502020204030204" pitchFamily="34" charset="0"/>
                <a:cs typeface="Calibri" panose="020F0502020204030204" pitchFamily="34" charset="0"/>
              </a:rPr>
              <a:t>placement</a:t>
            </a:r>
            <a:r>
              <a:rPr lang="de-DE" sz="3200" b="1" dirty="0">
                <a:solidFill>
                  <a:schemeClr val="accent1"/>
                </a:solidFill>
                <a:latin typeface="Calibri" panose="020F0502020204030204" pitchFamily="34" charset="0"/>
                <a:cs typeface="Calibri" panose="020F0502020204030204" pitchFamily="34" charset="0"/>
              </a:rPr>
              <a:t> &gt; </a:t>
            </a:r>
            <a:r>
              <a:rPr lang="de-DE" sz="3200" b="1" dirty="0" smtClean="0">
                <a:solidFill>
                  <a:schemeClr val="accent1"/>
                </a:solidFill>
                <a:latin typeface="Calibri" panose="020F0502020204030204" pitchFamily="34" charset="0"/>
                <a:cs typeface="Calibri" panose="020F0502020204030204" pitchFamily="34" charset="0"/>
              </a:rPr>
              <a:t>0</a:t>
            </a:r>
            <a:endParaRPr lang="de-DE" sz="3200" b="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4200742"/>
      </p:ext>
    </p:extLst>
  </p:cSld>
  <p:clrMapOvr>
    <a:masterClrMapping/>
  </p:clrMapOvr>
  <p:transition xmlns:p14="http://schemas.microsoft.com/office/powerpoint/2010/mai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DD136AC-68BE-1C4D-BA9E-48A6CD2569AF}"/>
              </a:ext>
            </a:extLst>
          </p:cNvPr>
          <p:cNvSpPr>
            <a:spLocks noGrp="1"/>
          </p:cNvSpPr>
          <p:nvPr>
            <p:ph type="title"/>
          </p:nvPr>
        </p:nvSpPr>
        <p:spPr/>
        <p:txBody>
          <a:bodyPr/>
          <a:lstStyle/>
          <a:p>
            <a:r>
              <a:rPr lang="de-DE" dirty="0" err="1"/>
              <a:t>Counterfactual</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xmlns="" id="{DE41ED1F-F5D2-2045-B101-3B52D42E01B6}"/>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437CEDFC-6A82-C844-AE4C-E32A1E69163E}"/>
              </a:ext>
            </a:extLst>
          </p:cNvPr>
          <p:cNvSpPr>
            <a:spLocks noGrp="1"/>
          </p:cNvSpPr>
          <p:nvPr>
            <p:ph type="sldNum" sz="quarter" idx="12"/>
          </p:nvPr>
        </p:nvSpPr>
        <p:spPr/>
        <p:txBody>
          <a:bodyPr/>
          <a:lstStyle/>
          <a:p>
            <a:fld id="{0C7C1E0B-BD27-42F8-BC6B-2F0636970842}" type="slidenum">
              <a:rPr lang="de-DE" smtClean="0">
                <a:solidFill>
                  <a:srgbClr val="791F82"/>
                </a:solidFill>
              </a:rPr>
              <a:pPr/>
              <a:t>32</a:t>
            </a:fld>
            <a:endParaRPr lang="de-DE" dirty="0">
              <a:solidFill>
                <a:srgbClr val="791F82"/>
              </a:solidFill>
            </a:endParaRPr>
          </a:p>
        </p:txBody>
      </p:sp>
      <p:sp>
        <p:nvSpPr>
          <p:cNvPr id="7" name="Textfeld 6">
            <a:extLst>
              <a:ext uri="{FF2B5EF4-FFF2-40B4-BE49-F238E27FC236}">
                <a16:creationId xmlns:a16="http://schemas.microsoft.com/office/drawing/2014/main" xmlns="" id="{55837DDA-4E7C-A940-AF16-A02B7746E5A8}"/>
              </a:ext>
            </a:extLst>
          </p:cNvPr>
          <p:cNvSpPr txBox="1"/>
          <p:nvPr/>
        </p:nvSpPr>
        <p:spPr bwMode="gray">
          <a:xfrm>
            <a:off x="1101858" y="1783080"/>
            <a:ext cx="10319346" cy="731520"/>
          </a:xfrm>
          <a:prstGeom prst="rect">
            <a:avLst/>
          </a:prstGeom>
          <a:noFill/>
        </p:spPr>
        <p:txBody>
          <a:bodyPr wrap="square" lIns="0" tIns="0" rIns="0" bIns="0" rtlCol="0">
            <a:noAutofit/>
          </a:bodyPr>
          <a:lstStyle/>
          <a:p>
            <a:r>
              <a:rPr lang="de-DE" sz="2800" b="1" dirty="0" err="1">
                <a:solidFill>
                  <a:schemeClr val="accent1"/>
                </a:solidFill>
                <a:latin typeface="Calibri" panose="020F0502020204030204" pitchFamily="34" charset="0"/>
                <a:cs typeface="Calibri" panose="020F0502020204030204" pitchFamily="34" charset="0"/>
              </a:rPr>
              <a:t>What</a:t>
            </a:r>
            <a:r>
              <a:rPr lang="de-DE" sz="2800" b="1" dirty="0">
                <a:solidFill>
                  <a:schemeClr val="accent1"/>
                </a:solidFill>
                <a:latin typeface="Calibri" panose="020F0502020204030204" pitchFamily="34" charset="0"/>
                <a:cs typeface="Calibri" panose="020F0502020204030204" pitchFamily="34" charset="0"/>
              </a:rPr>
              <a:t> minimal </a:t>
            </a:r>
            <a:r>
              <a:rPr lang="de-DE" sz="2800" b="1" dirty="0" err="1">
                <a:solidFill>
                  <a:schemeClr val="accent1"/>
                </a:solidFill>
                <a:latin typeface="Calibri" panose="020F0502020204030204" pitchFamily="34" charset="0"/>
                <a:cs typeface="Calibri" panose="020F0502020204030204" pitchFamily="34" charset="0"/>
              </a:rPr>
              <a:t>changes</a:t>
            </a:r>
            <a:r>
              <a:rPr lang="de-DE" sz="2800" b="1" dirty="0">
                <a:solidFill>
                  <a:schemeClr val="accent1"/>
                </a:solidFill>
                <a:latin typeface="Calibri" panose="020F0502020204030204" pitchFamily="34" charset="0"/>
                <a:cs typeface="Calibri" panose="020F0502020204030204" pitchFamily="34" charset="0"/>
              </a:rPr>
              <a:t> do </a:t>
            </a:r>
            <a:r>
              <a:rPr lang="de-DE" sz="2800" b="1" dirty="0" err="1">
                <a:solidFill>
                  <a:schemeClr val="accent1"/>
                </a:solidFill>
                <a:latin typeface="Calibri" panose="020F0502020204030204" pitchFamily="34" charset="0"/>
                <a:cs typeface="Calibri" panose="020F0502020204030204" pitchFamily="34" charset="0"/>
              </a:rPr>
              <a:t>we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need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introduce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flip</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xmlns="" id="{48CA508E-6042-AB4B-80DD-DCBD4BF608D2}"/>
              </a:ext>
            </a:extLst>
          </p:cNvPr>
          <p:cNvSpPr txBox="1"/>
          <p:nvPr/>
        </p:nvSpPr>
        <p:spPr bwMode="gray">
          <a:xfrm>
            <a:off x="998988" y="2743200"/>
            <a:ext cx="4418832" cy="195453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One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can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only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allow</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changes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specific</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features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month</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day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store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location</a:t>
            </a:r>
            <a:r>
              <a:rPr lang="de-DE" sz="2400" b="1" dirty="0">
                <a:solidFill>
                  <a:schemeClr val="accent1"/>
                </a:solidFill>
                <a:latin typeface="Calibri" panose="020F0502020204030204" pitchFamily="34" charset="0"/>
                <a:cs typeface="Calibri" panose="020F0502020204030204" pitchFamily="34" charset="0"/>
              </a:rPr>
              <a:t>, etc.)</a:t>
            </a:r>
          </a:p>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Sometimes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it</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not  </a:t>
            </a:r>
            <a:r>
              <a:rPr lang="de-DE" sz="2400" b="1" dirty="0" err="1">
                <a:solidFill>
                  <a:schemeClr val="accent1"/>
                </a:solidFill>
                <a:latin typeface="Calibri" panose="020F0502020204030204" pitchFamily="34" charset="0"/>
                <a:cs typeface="Calibri" panose="020F0502020204030204" pitchFamily="34" charset="0"/>
              </a:rPr>
              <a:t>possible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find a </a:t>
            </a:r>
            <a:r>
              <a:rPr lang="de-DE" sz="2400" b="1" dirty="0" err="1">
                <a:solidFill>
                  <a:schemeClr val="accent1"/>
                </a:solidFill>
                <a:latin typeface="Calibri" panose="020F0502020204030204" pitchFamily="34" charset="0"/>
                <a:cs typeface="Calibri" panose="020F0502020204030204" pitchFamily="34" charset="0"/>
              </a:rPr>
              <a:t>counterfactual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especially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when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score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close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1.</a:t>
            </a:r>
          </a:p>
        </p:txBody>
      </p:sp>
      <p:sp>
        <p:nvSpPr>
          <p:cNvPr id="9" name="Textfeld 8">
            <a:extLst>
              <a:ext uri="{FF2B5EF4-FFF2-40B4-BE49-F238E27FC236}">
                <a16:creationId xmlns:a16="http://schemas.microsoft.com/office/drawing/2014/main" xmlns="" id="{1DA576FE-4A33-D548-9673-FB4B813B6578}"/>
              </a:ext>
            </a:extLst>
          </p:cNvPr>
          <p:cNvSpPr txBox="1"/>
          <p:nvPr/>
        </p:nvSpPr>
        <p:spPr bwMode="gray">
          <a:xfrm>
            <a:off x="6261531" y="2743200"/>
            <a:ext cx="5461596" cy="3375834"/>
          </a:xfrm>
          <a:prstGeom prst="rect">
            <a:avLst/>
          </a:prstGeom>
          <a:noFill/>
        </p:spPr>
        <p:txBody>
          <a:bodyPr wrap="square" lIns="0" tIns="0" rIns="0" bIns="0" rtlCol="0">
            <a:noAutofit/>
          </a:bodyPr>
          <a:lstStyle/>
          <a:p>
            <a:r>
              <a:rPr lang="de-DE" b="1" dirty="0">
                <a:solidFill>
                  <a:schemeClr val="accent1"/>
                </a:solidFill>
              </a:rPr>
              <a:t>A </a:t>
            </a:r>
            <a:r>
              <a:rPr lang="de-DE" b="1" dirty="0" err="1">
                <a:solidFill>
                  <a:schemeClr val="accent1"/>
                </a:solidFill>
              </a:rPr>
              <a:t>counterfactual</a:t>
            </a:r>
            <a:r>
              <a:rPr lang="de-DE" b="1" dirty="0">
                <a:solidFill>
                  <a:schemeClr val="accent1"/>
                </a:solidFill>
              </a:rPr>
              <a:t>:</a:t>
            </a:r>
          </a:p>
          <a:p>
            <a:pPr marL="285750" indent="-285750">
              <a:buFont typeface="Arial" panose="020B0604020202020204" pitchFamily="34" charset="0"/>
              <a:buChar char="•"/>
            </a:pPr>
            <a:r>
              <a:rPr lang="de-DE" b="1" dirty="0" err="1">
                <a:solidFill>
                  <a:schemeClr val="accent1"/>
                </a:solidFill>
              </a:rPr>
              <a:t>family</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family</a:t>
            </a:r>
            <a:r>
              <a:rPr lang="de-DE" b="1" dirty="0">
                <a:solidFill>
                  <a:schemeClr val="accent1"/>
                </a:solidFill>
              </a:rPr>
              <a:t> </a:t>
            </a:r>
          </a:p>
          <a:p>
            <a:pPr marL="285750" indent="-285750">
              <a:buFont typeface="Arial" panose="020B0604020202020204" pitchFamily="34" charset="0"/>
              <a:buChar char="•"/>
            </a:pPr>
            <a:r>
              <a:rPr lang="de-DE" b="1" dirty="0" err="1">
                <a:solidFill>
                  <a:schemeClr val="accent1"/>
                </a:solidFill>
              </a:rPr>
              <a:t>group</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group</a:t>
            </a:r>
            <a:endParaRPr lang="de-DE" b="1" dirty="0">
              <a:solidFill>
                <a:schemeClr val="accent1"/>
              </a:solidFill>
            </a:endParaRPr>
          </a:p>
          <a:p>
            <a:pPr marL="285750" indent="-285750">
              <a:buFont typeface="Arial" panose="020B0604020202020204" pitchFamily="34" charset="0"/>
              <a:buChar char="•"/>
            </a:pPr>
            <a:r>
              <a:rPr lang="de-DE" b="1" dirty="0" err="1">
                <a:solidFill>
                  <a:schemeClr val="accent1"/>
                </a:solidFill>
              </a:rPr>
              <a:t>price_diff_abs</a:t>
            </a:r>
            <a:r>
              <a:rPr lang="de-DE" b="1" dirty="0">
                <a:solidFill>
                  <a:schemeClr val="accent1"/>
                </a:solidFill>
              </a:rPr>
              <a:t>: </a:t>
            </a:r>
            <a:r>
              <a:rPr lang="de-DE" b="1" dirty="0" err="1">
                <a:solidFill>
                  <a:schemeClr val="accent1"/>
                </a:solidFill>
              </a:rPr>
              <a:t>decrease</a:t>
            </a:r>
            <a:r>
              <a:rPr lang="de-DE" b="1" dirty="0">
                <a:solidFill>
                  <a:schemeClr val="accent1"/>
                </a:solidFill>
              </a:rPr>
              <a:t> </a:t>
            </a:r>
            <a:r>
              <a:rPr lang="de-DE" b="1" dirty="0" err="1">
                <a:solidFill>
                  <a:schemeClr val="accent1"/>
                </a:solidFill>
              </a:rPr>
              <a:t>price</a:t>
            </a:r>
            <a:r>
              <a:rPr lang="de-DE" b="1" dirty="0">
                <a:solidFill>
                  <a:schemeClr val="accent1"/>
                </a:solidFill>
              </a:rPr>
              <a:t> </a:t>
            </a:r>
            <a:r>
              <a:rPr lang="de-DE" b="1" dirty="0" err="1">
                <a:solidFill>
                  <a:schemeClr val="accent1"/>
                </a:solidFill>
              </a:rPr>
              <a:t>by</a:t>
            </a:r>
            <a:r>
              <a:rPr lang="de-DE" b="1" dirty="0">
                <a:solidFill>
                  <a:schemeClr val="accent1"/>
                </a:solidFill>
              </a:rPr>
              <a:t> 2 </a:t>
            </a:r>
          </a:p>
        </p:txBody>
      </p:sp>
    </p:spTree>
    <p:extLst>
      <p:ext uri="{BB962C8B-B14F-4D97-AF65-F5344CB8AC3E}">
        <p14:creationId xmlns:p14="http://schemas.microsoft.com/office/powerpoint/2010/main" val="3883032213"/>
      </p:ext>
    </p:extLst>
  </p:cSld>
  <p:clrMapOvr>
    <a:masterClrMapping/>
  </p:clrMapOvr>
  <p:transition xmlns:p14="http://schemas.microsoft.com/office/powerpoint/2010/mai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014D925-1A10-F74B-8160-423250310A11}"/>
              </a:ext>
            </a:extLst>
          </p:cNvPr>
          <p:cNvSpPr>
            <a:spLocks noGrp="1"/>
          </p:cNvSpPr>
          <p:nvPr>
            <p:ph type="title"/>
          </p:nvPr>
        </p:nvSpPr>
        <p:spPr/>
        <p:txBody>
          <a:bodyPr/>
          <a:lstStyle/>
          <a:p>
            <a:r>
              <a:rPr lang="de-DE" dirty="0" err="1"/>
              <a:t>Contrastive</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xmlns="" id="{BB6570CA-94C3-EB4E-A9B6-403003493BC8}"/>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FBC737C4-C9C1-A04A-9B46-5829983A34FD}"/>
              </a:ext>
            </a:extLst>
          </p:cNvPr>
          <p:cNvSpPr>
            <a:spLocks noGrp="1"/>
          </p:cNvSpPr>
          <p:nvPr>
            <p:ph type="sldNum" sz="quarter" idx="12"/>
          </p:nvPr>
        </p:nvSpPr>
        <p:spPr/>
        <p:txBody>
          <a:bodyPr/>
          <a:lstStyle/>
          <a:p>
            <a:fld id="{0C7C1E0B-BD27-42F8-BC6B-2F0636970842}" type="slidenum">
              <a:rPr lang="de-DE" smtClean="0">
                <a:solidFill>
                  <a:srgbClr val="791F82"/>
                </a:solidFill>
              </a:rPr>
              <a:pPr/>
              <a:t>33</a:t>
            </a:fld>
            <a:endParaRPr lang="de-DE" dirty="0">
              <a:solidFill>
                <a:srgbClr val="791F82"/>
              </a:solidFill>
            </a:endParaRPr>
          </a:p>
        </p:txBody>
      </p:sp>
      <p:sp>
        <p:nvSpPr>
          <p:cNvPr id="7" name="Textfeld 6">
            <a:extLst>
              <a:ext uri="{FF2B5EF4-FFF2-40B4-BE49-F238E27FC236}">
                <a16:creationId xmlns:a16="http://schemas.microsoft.com/office/drawing/2014/main" xmlns="" id="{0F5C3913-D37D-1B47-A479-A8D16AFD46A6}"/>
              </a:ext>
            </a:extLst>
          </p:cNvPr>
          <p:cNvSpPr txBox="1"/>
          <p:nvPr/>
        </p:nvSpPr>
        <p:spPr bwMode="gray">
          <a:xfrm>
            <a:off x="3286417" y="1783080"/>
            <a:ext cx="6332220" cy="811530"/>
          </a:xfrm>
          <a:prstGeom prst="rect">
            <a:avLst/>
          </a:prstGeom>
          <a:noFill/>
        </p:spPr>
        <p:txBody>
          <a:bodyPr wrap="square" lIns="0" tIns="0" rIns="0" bIns="0" rtlCol="0">
            <a:noAutofit/>
          </a:bodyPr>
          <a:lstStyle/>
          <a:p>
            <a:r>
              <a:rPr lang="de-DE" sz="2800" b="1" dirty="0">
                <a:solidFill>
                  <a:schemeClr val="accent1"/>
                </a:solidFill>
              </a:rPr>
              <a:t>„</a:t>
            </a:r>
            <a:r>
              <a:rPr lang="de-DE" sz="2800" b="1" dirty="0" err="1">
                <a:solidFill>
                  <a:schemeClr val="accent1"/>
                </a:solidFill>
              </a:rPr>
              <a:t>Why</a:t>
            </a:r>
            <a:r>
              <a:rPr lang="de-DE" sz="2800" b="1" dirty="0">
                <a:solidFill>
                  <a:schemeClr val="accent1"/>
                </a:solidFill>
              </a:rPr>
              <a:t> P </a:t>
            </a:r>
            <a:r>
              <a:rPr lang="de-DE" sz="2800" b="1" dirty="0" err="1">
                <a:solidFill>
                  <a:schemeClr val="accent1"/>
                </a:solidFill>
              </a:rPr>
              <a:t>rather</a:t>
            </a:r>
            <a:r>
              <a:rPr lang="de-DE" sz="2800" b="1" dirty="0">
                <a:solidFill>
                  <a:schemeClr val="accent1"/>
                </a:solidFill>
              </a:rPr>
              <a:t> </a:t>
            </a:r>
            <a:r>
              <a:rPr lang="de-DE" sz="2800" b="1" dirty="0" err="1">
                <a:solidFill>
                  <a:schemeClr val="accent1"/>
                </a:solidFill>
              </a:rPr>
              <a:t>than</a:t>
            </a:r>
            <a:r>
              <a:rPr lang="de-DE" sz="2800" b="1" dirty="0">
                <a:solidFill>
                  <a:schemeClr val="accent1"/>
                </a:solidFill>
              </a:rPr>
              <a:t> Q?“</a:t>
            </a:r>
          </a:p>
        </p:txBody>
      </p:sp>
      <p:sp>
        <p:nvSpPr>
          <p:cNvPr id="8" name="Textfeld 7">
            <a:extLst>
              <a:ext uri="{FF2B5EF4-FFF2-40B4-BE49-F238E27FC236}">
                <a16:creationId xmlns:a16="http://schemas.microsoft.com/office/drawing/2014/main" xmlns="" id="{59BE9B03-2312-9E49-A2B2-89274CEFB8DF}"/>
              </a:ext>
            </a:extLst>
          </p:cNvPr>
          <p:cNvSpPr txBox="1"/>
          <p:nvPr/>
        </p:nvSpPr>
        <p:spPr bwMode="gray">
          <a:xfrm>
            <a:off x="1482810" y="2946231"/>
            <a:ext cx="10527957" cy="648730"/>
          </a:xfrm>
          <a:prstGeom prst="rect">
            <a:avLst/>
          </a:prstGeom>
          <a:noFill/>
        </p:spPr>
        <p:txBody>
          <a:bodyPr wrap="square" lIns="0" tIns="0" rIns="0" bIns="0" rtlCol="0">
            <a:noAutofit/>
          </a:bodyPr>
          <a:lstStyle/>
          <a:p>
            <a:r>
              <a:rPr lang="de-DE" sz="2400" b="1" dirty="0">
                <a:solidFill>
                  <a:schemeClr val="accent1"/>
                </a:solidFill>
                <a:latin typeface="Calibri" panose="020F0502020204030204" pitchFamily="34" charset="0"/>
                <a:cs typeface="Calibri" panose="020F0502020204030204" pitchFamily="34" charset="0"/>
              </a:rPr>
              <a:t>The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predicted</a:t>
            </a:r>
            <a:r>
              <a:rPr lang="de-DE" sz="2400" b="1" dirty="0">
                <a:solidFill>
                  <a:schemeClr val="accent1"/>
                </a:solidFill>
                <a:latin typeface="Calibri" panose="020F0502020204030204" pitchFamily="34" charset="0"/>
                <a:cs typeface="Calibri" panose="020F0502020204030204" pitchFamily="34" charset="0"/>
              </a:rPr>
              <a:t> '0' </a:t>
            </a:r>
            <a:r>
              <a:rPr lang="de-DE" sz="2400" b="1" dirty="0" err="1">
                <a:solidFill>
                  <a:schemeClr val="accent1"/>
                </a:solidFill>
                <a:latin typeface="Calibri" panose="020F0502020204030204" pitchFamily="34" charset="0"/>
                <a:cs typeface="Calibri" panose="020F0502020204030204" pitchFamily="34" charset="0"/>
              </a:rPr>
              <a:t>instead</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of</a:t>
            </a:r>
            <a:r>
              <a:rPr lang="de-DE" sz="2400" b="1" dirty="0">
                <a:solidFill>
                  <a:schemeClr val="accent1"/>
                </a:solidFill>
                <a:latin typeface="Calibri" panose="020F0502020204030204" pitchFamily="34" charset="0"/>
                <a:cs typeface="Calibri" panose="020F0502020204030204" pitchFamily="34" charset="0"/>
              </a:rPr>
              <a:t> '1' </a:t>
            </a:r>
            <a:r>
              <a:rPr lang="de-DE" sz="2400" b="1" dirty="0" err="1">
                <a:solidFill>
                  <a:schemeClr val="accent1"/>
                </a:solidFill>
                <a:latin typeface="Calibri" panose="020F0502020204030204" pitchFamily="34" charset="0"/>
                <a:cs typeface="Calibri" panose="020F0502020204030204" pitchFamily="34" charset="0"/>
              </a:rPr>
              <a:t>because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price_diff_abs</a:t>
            </a:r>
            <a:r>
              <a:rPr lang="de-DE" sz="2400" b="1" dirty="0">
                <a:solidFill>
                  <a:schemeClr val="accent1"/>
                </a:solidFill>
                <a:latin typeface="Calibri" panose="020F0502020204030204" pitchFamily="34" charset="0"/>
                <a:cs typeface="Calibri" panose="020F0502020204030204" pitchFamily="34" charset="0"/>
              </a:rPr>
              <a:t> &lt;= 2.934</a:t>
            </a:r>
          </a:p>
        </p:txBody>
      </p:sp>
    </p:spTree>
    <p:extLst>
      <p:ext uri="{BB962C8B-B14F-4D97-AF65-F5344CB8AC3E}">
        <p14:creationId xmlns:p14="http://schemas.microsoft.com/office/powerpoint/2010/main" val="2249567637"/>
      </p:ext>
    </p:extLst>
  </p:cSld>
  <p:clrMapOvr>
    <a:masterClrMapping/>
  </p:clrMapOvr>
  <p:transition xmlns:p14="http://schemas.microsoft.com/office/powerpoint/2010/mai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DAB4105-3CF1-CD49-818E-1A39714CBC7E}"/>
              </a:ext>
            </a:extLst>
          </p:cNvPr>
          <p:cNvSpPr>
            <a:spLocks noGrp="1"/>
          </p:cNvSpPr>
          <p:nvPr>
            <p:ph type="title"/>
          </p:nvPr>
        </p:nvSpPr>
        <p:spPr/>
        <p:txBody>
          <a:bodyPr/>
          <a:lstStyle/>
          <a:p>
            <a:r>
              <a:rPr lang="de-DE" dirty="0" err="1"/>
              <a:t>Xai</a:t>
            </a:r>
            <a:r>
              <a:rPr lang="de-DE" dirty="0"/>
              <a:t> </a:t>
            </a:r>
            <a:r>
              <a:rPr lang="de-DE" dirty="0" err="1"/>
              <a:t>for</a:t>
            </a:r>
            <a:r>
              <a:rPr lang="de-DE" dirty="0"/>
              <a:t> </a:t>
            </a:r>
            <a:r>
              <a:rPr lang="de-DE" dirty="0" err="1"/>
              <a:t>nlp</a:t>
            </a:r>
            <a:r>
              <a:rPr lang="de-DE" dirty="0"/>
              <a:t> </a:t>
            </a:r>
            <a:r>
              <a:rPr lang="de-DE" dirty="0" err="1"/>
              <a:t>and</a:t>
            </a:r>
            <a:r>
              <a:rPr lang="de-DE" dirty="0"/>
              <a:t> </a:t>
            </a:r>
            <a:r>
              <a:rPr lang="de-DE" dirty="0" err="1"/>
              <a:t>computer</a:t>
            </a:r>
            <a:r>
              <a:rPr lang="de-DE" dirty="0"/>
              <a:t> </a:t>
            </a:r>
            <a:r>
              <a:rPr lang="de-DE" dirty="0" err="1"/>
              <a:t>vision</a:t>
            </a:r>
            <a:endParaRPr lang="de-DE" dirty="0"/>
          </a:p>
        </p:txBody>
      </p:sp>
      <p:sp>
        <p:nvSpPr>
          <p:cNvPr id="3" name="Untertitel 2">
            <a:extLst>
              <a:ext uri="{FF2B5EF4-FFF2-40B4-BE49-F238E27FC236}">
                <a16:creationId xmlns:a16="http://schemas.microsoft.com/office/drawing/2014/main" xmlns="" id="{89A6ED45-9F67-CC4E-A4F4-E4A63D871DE2}"/>
              </a:ext>
            </a:extLst>
          </p:cNvPr>
          <p:cNvSpPr>
            <a:spLocks noGrp="1"/>
          </p:cNvSpPr>
          <p:nvPr>
            <p:ph type="subTitle" idx="1"/>
          </p:nvPr>
        </p:nvSpPr>
        <p:spPr/>
        <p:txBody>
          <a:bodyPr/>
          <a:lstStyle/>
          <a:p>
            <a:r>
              <a:rPr lang="de-DE" dirty="0"/>
              <a:t>Future </a:t>
            </a:r>
            <a:r>
              <a:rPr lang="de-DE" dirty="0" err="1"/>
              <a:t>prospects</a:t>
            </a:r>
            <a:endParaRPr lang="de-DE" dirty="0"/>
          </a:p>
        </p:txBody>
      </p:sp>
      <p:sp>
        <p:nvSpPr>
          <p:cNvPr id="5" name="Foliennummernplatzhalter 4">
            <a:extLst>
              <a:ext uri="{FF2B5EF4-FFF2-40B4-BE49-F238E27FC236}">
                <a16:creationId xmlns:a16="http://schemas.microsoft.com/office/drawing/2014/main" xmlns="" id="{9D1BE3A5-BAD0-544C-B2AF-90038F73A0B2}"/>
              </a:ext>
            </a:extLst>
          </p:cNvPr>
          <p:cNvSpPr>
            <a:spLocks noGrp="1"/>
          </p:cNvSpPr>
          <p:nvPr>
            <p:ph type="sldNum" sz="quarter" idx="12"/>
          </p:nvPr>
        </p:nvSpPr>
        <p:spPr/>
        <p:txBody>
          <a:bodyPr/>
          <a:lstStyle/>
          <a:p>
            <a:fld id="{0C7C1E0B-BD27-42F8-BC6B-2F0636970842}" type="slidenum">
              <a:rPr lang="de-DE" smtClean="0">
                <a:solidFill>
                  <a:srgbClr val="791F82"/>
                </a:solidFill>
              </a:rPr>
              <a:pPr/>
              <a:t>34</a:t>
            </a:fld>
            <a:endParaRPr lang="de-DE" dirty="0">
              <a:solidFill>
                <a:srgbClr val="791F82"/>
              </a:solidFill>
            </a:endParaRPr>
          </a:p>
        </p:txBody>
      </p:sp>
      <p:pic>
        <p:nvPicPr>
          <p:cNvPr id="7" name="Inhaltsplatzhalter 13">
            <a:extLst>
              <a:ext uri="{FF2B5EF4-FFF2-40B4-BE49-F238E27FC236}">
                <a16:creationId xmlns:a16="http://schemas.microsoft.com/office/drawing/2014/main" xmlns="" id="{78C0F02E-365E-6A44-9723-741878B8E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5138520" y="1298270"/>
            <a:ext cx="3459925" cy="2482898"/>
          </a:xfrm>
          <a:prstGeom prst="rect">
            <a:avLst/>
          </a:prstGeom>
        </p:spPr>
      </p:pic>
      <p:pic>
        <p:nvPicPr>
          <p:cNvPr id="8" name="Inhaltsplatzhalter 15">
            <a:extLst>
              <a:ext uri="{FF2B5EF4-FFF2-40B4-BE49-F238E27FC236}">
                <a16:creationId xmlns:a16="http://schemas.microsoft.com/office/drawing/2014/main" xmlns="" id="{1B210E27-7C2A-B441-B7EF-4F32176AE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8358774" y="1352849"/>
            <a:ext cx="3306004" cy="2443955"/>
          </a:xfrm>
          <a:prstGeom prst="rect">
            <a:avLst/>
          </a:prstGeom>
        </p:spPr>
      </p:pic>
      <p:pic>
        <p:nvPicPr>
          <p:cNvPr id="9" name="Inhaltsplatzhalter 13">
            <a:extLst>
              <a:ext uri="{FF2B5EF4-FFF2-40B4-BE49-F238E27FC236}">
                <a16:creationId xmlns:a16="http://schemas.microsoft.com/office/drawing/2014/main" xmlns="" id="{1DE7400E-C72C-3F4B-8731-C8FA9E78C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5392333" y="3918726"/>
            <a:ext cx="6272445" cy="2374410"/>
          </a:xfrm>
          <a:prstGeom prst="rect">
            <a:avLst/>
          </a:prstGeom>
        </p:spPr>
      </p:pic>
      <p:sp>
        <p:nvSpPr>
          <p:cNvPr id="10" name="Textfeld 9">
            <a:extLst>
              <a:ext uri="{FF2B5EF4-FFF2-40B4-BE49-F238E27FC236}">
                <a16:creationId xmlns:a16="http://schemas.microsoft.com/office/drawing/2014/main" xmlns="" id="{2BD9CADF-EA44-BC4A-9DE7-8AED1B236A05}"/>
              </a:ext>
            </a:extLst>
          </p:cNvPr>
          <p:cNvSpPr txBox="1"/>
          <p:nvPr/>
        </p:nvSpPr>
        <p:spPr bwMode="gray">
          <a:xfrm>
            <a:off x="580768" y="1940011"/>
            <a:ext cx="3954162" cy="418894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Saliency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maps</a:t>
            </a:r>
            <a:endParaRPr lang="de-DE" sz="24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Layer-</a:t>
            </a:r>
            <a:r>
              <a:rPr lang="de-DE" sz="2400" b="1" dirty="0" err="1">
                <a:solidFill>
                  <a:schemeClr val="accent1"/>
                </a:solidFill>
                <a:latin typeface="Calibri" panose="020F0502020204030204" pitchFamily="34" charset="0"/>
                <a:cs typeface="Calibri" panose="020F0502020204030204" pitchFamily="34" charset="0"/>
              </a:rPr>
              <a:t>wise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Relevance</a:t>
            </a:r>
            <a:r>
              <a:rPr lang="de-DE" sz="2400" b="1" dirty="0">
                <a:solidFill>
                  <a:schemeClr val="accent1"/>
                </a:solidFill>
                <a:latin typeface="Calibri" panose="020F0502020204030204" pitchFamily="34" charset="0"/>
                <a:cs typeface="Calibri" panose="020F0502020204030204" pitchFamily="34" charset="0"/>
              </a:rPr>
              <a:t> Propagation</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Gradient </a:t>
            </a:r>
            <a:r>
              <a:rPr lang="de-DE" sz="2400" b="1" dirty="0" err="1">
                <a:solidFill>
                  <a:schemeClr val="accent1"/>
                </a:solidFill>
                <a:latin typeface="Calibri" panose="020F0502020204030204" pitchFamily="34" charset="0"/>
                <a:cs typeface="Calibri" panose="020F0502020204030204" pitchFamily="34" charset="0"/>
              </a:rPr>
              <a:t>based</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methods</a:t>
            </a:r>
            <a:endParaRPr lang="de-DE" sz="24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TCAV</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Etc.</a:t>
            </a:r>
          </a:p>
          <a:p>
            <a:endParaRPr lang="de-DE" sz="1800" dirty="0" err="1"/>
          </a:p>
        </p:txBody>
      </p:sp>
    </p:spTree>
    <p:extLst>
      <p:ext uri="{BB962C8B-B14F-4D97-AF65-F5344CB8AC3E}">
        <p14:creationId xmlns:p14="http://schemas.microsoft.com/office/powerpoint/2010/main" val="1356208700"/>
      </p:ext>
    </p:extLst>
  </p:cSld>
  <p:clrMapOvr>
    <a:masterClrMapping/>
  </p:clrMapOvr>
  <p:transition xmlns:p14="http://schemas.microsoft.com/office/powerpoint/2010/mai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DD09607-3142-D04C-9E15-A84247C9ADDF}"/>
              </a:ext>
            </a:extLst>
          </p:cNvPr>
          <p:cNvSpPr>
            <a:spLocks noGrp="1"/>
          </p:cNvSpPr>
          <p:nvPr>
            <p:ph type="title"/>
          </p:nvPr>
        </p:nvSpPr>
        <p:spPr/>
        <p:txBody>
          <a:bodyPr/>
          <a:lstStyle/>
          <a:p>
            <a:r>
              <a:rPr lang="de-DE" dirty="0" err="1"/>
              <a:t>Xai</a:t>
            </a:r>
            <a:r>
              <a:rPr lang="de-DE" dirty="0"/>
              <a:t> </a:t>
            </a:r>
            <a:r>
              <a:rPr lang="de-DE" dirty="0" err="1"/>
              <a:t>for</a:t>
            </a:r>
            <a:r>
              <a:rPr lang="de-DE" dirty="0"/>
              <a:t> </a:t>
            </a:r>
            <a:r>
              <a:rPr lang="de-DE" dirty="0" err="1"/>
              <a:t>nlp</a:t>
            </a:r>
            <a:r>
              <a:rPr lang="de-DE" dirty="0"/>
              <a:t> </a:t>
            </a:r>
            <a:r>
              <a:rPr lang="de-DE" dirty="0" err="1"/>
              <a:t>and</a:t>
            </a:r>
            <a:r>
              <a:rPr lang="de-DE" dirty="0"/>
              <a:t> </a:t>
            </a:r>
            <a:r>
              <a:rPr lang="de-DE" dirty="0" err="1"/>
              <a:t>computer</a:t>
            </a:r>
            <a:r>
              <a:rPr lang="de-DE" dirty="0"/>
              <a:t> </a:t>
            </a:r>
            <a:r>
              <a:rPr lang="de-DE" dirty="0" err="1"/>
              <a:t>vision</a:t>
            </a:r>
            <a:endParaRPr lang="de-DE" dirty="0"/>
          </a:p>
        </p:txBody>
      </p:sp>
      <p:sp>
        <p:nvSpPr>
          <p:cNvPr id="3" name="Untertitel 2">
            <a:extLst>
              <a:ext uri="{FF2B5EF4-FFF2-40B4-BE49-F238E27FC236}">
                <a16:creationId xmlns:a16="http://schemas.microsoft.com/office/drawing/2014/main" xmlns="" id="{E17FA278-0553-9A49-92BE-A7F8992E048C}"/>
              </a:ext>
            </a:extLst>
          </p:cNvPr>
          <p:cNvSpPr>
            <a:spLocks noGrp="1"/>
          </p:cNvSpPr>
          <p:nvPr>
            <p:ph type="subTitle" idx="1"/>
          </p:nvPr>
        </p:nvSpPr>
        <p:spPr/>
        <p:txBody>
          <a:bodyPr/>
          <a:lstStyle/>
          <a:p>
            <a:r>
              <a:rPr lang="de-DE" dirty="0"/>
              <a:t>Future </a:t>
            </a:r>
            <a:r>
              <a:rPr lang="de-DE" dirty="0" err="1"/>
              <a:t>prospects</a:t>
            </a:r>
            <a:r>
              <a:rPr lang="de-DE" dirty="0"/>
              <a:t> </a:t>
            </a:r>
          </a:p>
        </p:txBody>
      </p:sp>
      <p:sp>
        <p:nvSpPr>
          <p:cNvPr id="5" name="Foliennummernplatzhalter 4">
            <a:extLst>
              <a:ext uri="{FF2B5EF4-FFF2-40B4-BE49-F238E27FC236}">
                <a16:creationId xmlns:a16="http://schemas.microsoft.com/office/drawing/2014/main" xmlns="" id="{D889F4B7-5D74-C546-A704-2A919D195F1D}"/>
              </a:ext>
            </a:extLst>
          </p:cNvPr>
          <p:cNvSpPr>
            <a:spLocks noGrp="1"/>
          </p:cNvSpPr>
          <p:nvPr>
            <p:ph type="sldNum" sz="quarter" idx="12"/>
          </p:nvPr>
        </p:nvSpPr>
        <p:spPr/>
        <p:txBody>
          <a:bodyPr/>
          <a:lstStyle/>
          <a:p>
            <a:fld id="{0C7C1E0B-BD27-42F8-BC6B-2F0636970842}" type="slidenum">
              <a:rPr lang="de-DE" smtClean="0">
                <a:solidFill>
                  <a:srgbClr val="791F82"/>
                </a:solidFill>
              </a:rPr>
              <a:pPr/>
              <a:t>35</a:t>
            </a:fld>
            <a:endParaRPr lang="de-DE" dirty="0">
              <a:solidFill>
                <a:srgbClr val="791F82"/>
              </a:solidFill>
            </a:endParaRPr>
          </a:p>
        </p:txBody>
      </p:sp>
      <p:pic>
        <p:nvPicPr>
          <p:cNvPr id="7" name="Grafik 6">
            <a:extLst>
              <a:ext uri="{FF2B5EF4-FFF2-40B4-BE49-F238E27FC236}">
                <a16:creationId xmlns:a16="http://schemas.microsoft.com/office/drawing/2014/main" xmlns="" id="{2075E032-59BE-134A-BB55-3EC3FA182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671" y="1781174"/>
            <a:ext cx="6305305" cy="3883249"/>
          </a:xfrm>
          <a:prstGeom prst="rect">
            <a:avLst/>
          </a:prstGeom>
        </p:spPr>
      </p:pic>
      <p:sp>
        <p:nvSpPr>
          <p:cNvPr id="8" name="Textfeld 7">
            <a:extLst>
              <a:ext uri="{FF2B5EF4-FFF2-40B4-BE49-F238E27FC236}">
                <a16:creationId xmlns:a16="http://schemas.microsoft.com/office/drawing/2014/main" xmlns="" id="{B716EBDE-E0DD-7D4F-A69F-56BB4D124E04}"/>
              </a:ext>
            </a:extLst>
          </p:cNvPr>
          <p:cNvSpPr txBox="1"/>
          <p:nvPr/>
        </p:nvSpPr>
        <p:spPr bwMode="gray">
          <a:xfrm>
            <a:off x="409631" y="1781174"/>
            <a:ext cx="4458931" cy="405437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Layer-</a:t>
            </a:r>
            <a:r>
              <a:rPr lang="de-DE" sz="2400" b="1" dirty="0" err="1">
                <a:solidFill>
                  <a:schemeClr val="accent1"/>
                </a:solidFill>
                <a:latin typeface="Calibri" panose="020F0502020204030204" pitchFamily="34" charset="0"/>
                <a:cs typeface="Calibri" panose="020F0502020204030204" pitchFamily="34" charset="0"/>
              </a:rPr>
              <a:t>wise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Relevance</a:t>
            </a:r>
            <a:r>
              <a:rPr lang="de-DE" sz="2400" b="1" dirty="0">
                <a:solidFill>
                  <a:schemeClr val="accent1"/>
                </a:solidFill>
                <a:latin typeface="Calibri" panose="020F0502020204030204" pitchFamily="34" charset="0"/>
                <a:cs typeface="Calibri" panose="020F0502020204030204" pitchFamily="34" charset="0"/>
              </a:rPr>
              <a:t> Propagation (LRP)</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Learning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explain</a:t>
            </a:r>
            <a:r>
              <a:rPr lang="de-DE" sz="2400" b="1" dirty="0">
                <a:solidFill>
                  <a:schemeClr val="accent1"/>
                </a:solidFill>
                <a:latin typeface="Calibri" panose="020F0502020204030204" pitchFamily="34" charset="0"/>
                <a:cs typeface="Calibri" panose="020F0502020204030204" pitchFamily="34" charset="0"/>
              </a:rPr>
              <a:t> (L2X)</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SHAP</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LIME</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Etc.</a:t>
            </a:r>
          </a:p>
          <a:p>
            <a:endParaRPr lang="de-DE" sz="1800" dirty="0" err="1"/>
          </a:p>
        </p:txBody>
      </p:sp>
    </p:spTree>
    <p:extLst>
      <p:ext uri="{BB962C8B-B14F-4D97-AF65-F5344CB8AC3E}">
        <p14:creationId xmlns:p14="http://schemas.microsoft.com/office/powerpoint/2010/main" val="2672849344"/>
      </p:ext>
    </p:extLst>
  </p:cSld>
  <p:clrMapOvr>
    <a:masterClrMapping/>
  </p:clrMapOvr>
  <p:transition xmlns:p14="http://schemas.microsoft.com/office/powerpoint/2010/mai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6937819-37BF-BE4D-84BF-C26AD44265C4}"/>
              </a:ext>
            </a:extLst>
          </p:cNvPr>
          <p:cNvSpPr>
            <a:spLocks noGrp="1"/>
          </p:cNvSpPr>
          <p:nvPr>
            <p:ph type="title"/>
          </p:nvPr>
        </p:nvSpPr>
        <p:spPr/>
        <p:txBody>
          <a:bodyPr/>
          <a:lstStyle/>
          <a:p>
            <a:r>
              <a:rPr lang="de-DE" dirty="0"/>
              <a:t>JOIN </a:t>
            </a:r>
            <a:r>
              <a:rPr lang="de-DE" dirty="0" err="1"/>
              <a:t>the</a:t>
            </a:r>
            <a:r>
              <a:rPr lang="de-DE" dirty="0"/>
              <a:t> </a:t>
            </a:r>
            <a:r>
              <a:rPr lang="de-DE" dirty="0" err="1"/>
              <a:t>club</a:t>
            </a:r>
            <a:endParaRPr lang="de-DE" dirty="0"/>
          </a:p>
        </p:txBody>
      </p:sp>
      <p:sp>
        <p:nvSpPr>
          <p:cNvPr id="3" name="Untertitel 2">
            <a:extLst>
              <a:ext uri="{FF2B5EF4-FFF2-40B4-BE49-F238E27FC236}">
                <a16:creationId xmlns:a16="http://schemas.microsoft.com/office/drawing/2014/main" xmlns="" id="{03BC48E3-1490-9542-A8C1-D79CB7428E13}"/>
              </a:ext>
            </a:extLst>
          </p:cNvPr>
          <p:cNvSpPr>
            <a:spLocks noGrp="1"/>
          </p:cNvSpPr>
          <p:nvPr>
            <p:ph type="subTitle" idx="1"/>
          </p:nvPr>
        </p:nvSpPr>
        <p:spPr/>
        <p:txBody>
          <a:bodyPr/>
          <a:lstStyle/>
          <a:p>
            <a:r>
              <a:rPr lang="de-DE" dirty="0" err="1"/>
              <a:t>Collaborate</a:t>
            </a:r>
            <a:endParaRPr lang="de-DE" dirty="0"/>
          </a:p>
        </p:txBody>
      </p:sp>
      <p:sp>
        <p:nvSpPr>
          <p:cNvPr id="5" name="Foliennummernplatzhalter 4">
            <a:extLst>
              <a:ext uri="{FF2B5EF4-FFF2-40B4-BE49-F238E27FC236}">
                <a16:creationId xmlns:a16="http://schemas.microsoft.com/office/drawing/2014/main" xmlns="" id="{321ADF93-90F2-274F-A88E-82116618594A}"/>
              </a:ext>
            </a:extLst>
          </p:cNvPr>
          <p:cNvSpPr>
            <a:spLocks noGrp="1"/>
          </p:cNvSpPr>
          <p:nvPr>
            <p:ph type="sldNum" sz="quarter" idx="12"/>
          </p:nvPr>
        </p:nvSpPr>
        <p:spPr/>
        <p:txBody>
          <a:bodyPr/>
          <a:lstStyle/>
          <a:p>
            <a:fld id="{0C7C1E0B-BD27-42F8-BC6B-2F0636970842}" type="slidenum">
              <a:rPr lang="de-DE" smtClean="0">
                <a:solidFill>
                  <a:srgbClr val="791F82"/>
                </a:solidFill>
              </a:rPr>
              <a:pPr/>
              <a:t>36</a:t>
            </a:fld>
            <a:endParaRPr lang="de-DE" dirty="0">
              <a:solidFill>
                <a:srgbClr val="791F82"/>
              </a:solidFill>
            </a:endParaRPr>
          </a:p>
        </p:txBody>
      </p:sp>
      <p:sp>
        <p:nvSpPr>
          <p:cNvPr id="6" name="Textplatzhalter 5">
            <a:extLst>
              <a:ext uri="{FF2B5EF4-FFF2-40B4-BE49-F238E27FC236}">
                <a16:creationId xmlns:a16="http://schemas.microsoft.com/office/drawing/2014/main" xmlns="" id="{83E5734D-B228-B74A-951C-AF91B7EB2B56}"/>
              </a:ext>
            </a:extLst>
          </p:cNvPr>
          <p:cNvSpPr>
            <a:spLocks noGrp="1"/>
          </p:cNvSpPr>
          <p:nvPr>
            <p:ph type="body" sz="quarter" idx="13"/>
          </p:nvPr>
        </p:nvSpPr>
        <p:spPr>
          <a:xfrm>
            <a:off x="1136296" y="2919934"/>
            <a:ext cx="11352277" cy="2102852"/>
          </a:xfrm>
        </p:spPr>
        <p:txBody>
          <a:bodyPr/>
          <a:lstStyle/>
          <a:p>
            <a:pPr marL="285750" indent="-285750">
              <a:buFont typeface="Arial" panose="020B0604020202020204" pitchFamily="34" charset="0"/>
              <a:buChar char="•"/>
            </a:pPr>
            <a:r>
              <a:rPr lang="de-DE" dirty="0">
                <a:hlinkClick r:id="rId2"/>
              </a:rPr>
              <a:t>https://www.linkedin.com/groups/8672810/</a:t>
            </a:r>
            <a:r>
              <a:rPr lang="de-DE" dirty="0"/>
              <a:t> -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LinkedIn </a:t>
            </a:r>
            <a:r>
              <a:rPr lang="de-DE" b="1" dirty="0" err="1">
                <a:solidFill>
                  <a:schemeClr val="accent1"/>
                </a:solidFill>
                <a:latin typeface="Calibri" panose="020F0502020204030204" pitchFamily="34" charset="0"/>
                <a:cs typeface="Calibri" panose="020F0502020204030204" pitchFamily="34" charset="0"/>
              </a:rPr>
              <a:t>group</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Explainable</a:t>
            </a:r>
            <a:r>
              <a:rPr lang="de-DE" b="1" dirty="0">
                <a:solidFill>
                  <a:schemeClr val="accent1"/>
                </a:solidFill>
                <a:latin typeface="Calibri" panose="020F0502020204030204" pitchFamily="34" charset="0"/>
                <a:cs typeface="Calibri" panose="020F0502020204030204" pitchFamily="34" charset="0"/>
              </a:rPr>
              <a:t> AI –XAI</a:t>
            </a:r>
          </a:p>
          <a:p>
            <a:pPr marL="285750" indent="-285750">
              <a:buFont typeface="Arial" panose="020B0604020202020204" pitchFamily="34" charset="0"/>
              <a:buChar char="•"/>
            </a:pPr>
            <a:r>
              <a:rPr lang="de-DE" dirty="0">
                <a:hlinkClick r:id="rId3"/>
              </a:rPr>
              <a:t>https://github.com/andreysharapov/xaience</a:t>
            </a:r>
            <a:r>
              <a:rPr lang="de-DE" dirty="0"/>
              <a:t> - </a:t>
            </a:r>
            <a:r>
              <a:rPr lang="de-DE" b="1" dirty="0" err="1">
                <a:solidFill>
                  <a:schemeClr val="accent1"/>
                </a:solidFill>
                <a:latin typeface="Calibri" panose="020F0502020204030204" pitchFamily="34" charset="0"/>
                <a:cs typeface="Calibri" panose="020F0502020204030204" pitchFamily="34" charset="0"/>
              </a:rPr>
              <a:t>resources</a:t>
            </a:r>
            <a:r>
              <a:rPr lang="de-DE" b="1" dirty="0">
                <a:solidFill>
                  <a:schemeClr val="accent1"/>
                </a:solidFill>
                <a:latin typeface="Calibri" panose="020F0502020204030204" pitchFamily="34" charset="0"/>
                <a:cs typeface="Calibri" panose="020F0502020204030204" pitchFamily="34" charset="0"/>
              </a:rPr>
              <a:t> on XAI, </a:t>
            </a:r>
            <a:r>
              <a:rPr lang="de-DE" b="1" dirty="0" err="1">
                <a:solidFill>
                  <a:schemeClr val="accent1"/>
                </a:solidFill>
                <a:latin typeface="Calibri" panose="020F0502020204030204" pitchFamily="34" charset="0"/>
                <a:cs typeface="Calibri" panose="020F0502020204030204" pitchFamily="34" charset="0"/>
              </a:rPr>
              <a:t>fairness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more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hlinkClick r:id="rId4"/>
              </a:rPr>
              <a:t>https://www.xaience.eu/</a:t>
            </a:r>
            <a:r>
              <a:rPr lang="de-DE" dirty="0"/>
              <a:t> -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webpage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with</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services</a:t>
            </a:r>
            <a:endParaRPr lang="de-DE" b="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715484"/>
      </p:ext>
    </p:extLst>
  </p:cSld>
  <p:clrMapOvr>
    <a:masterClrMapping/>
  </p:clrMapOvr>
  <p:transition xmlns:p14="http://schemas.microsoft.com/office/powerpoint/2010/mai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xmlns="" id="{363248C7-687D-324F-AB2B-87BBAFBECE5B}"/>
              </a:ext>
            </a:extLst>
          </p:cNvPr>
          <p:cNvSpPr>
            <a:spLocks noGrp="1"/>
          </p:cNvSpPr>
          <p:nvPr>
            <p:ph type="sldNum" sz="quarter" idx="12"/>
          </p:nvPr>
        </p:nvSpPr>
        <p:spPr/>
        <p:txBody>
          <a:bodyPr/>
          <a:lstStyle/>
          <a:p>
            <a:fld id="{0C7C1E0B-BD27-42F8-BC6B-2F0636970842}" type="slidenum">
              <a:rPr lang="de-DE" smtClean="0">
                <a:solidFill>
                  <a:srgbClr val="791F82"/>
                </a:solidFill>
              </a:rPr>
              <a:pPr/>
              <a:t>37</a:t>
            </a:fld>
            <a:endParaRPr lang="de-DE" dirty="0">
              <a:solidFill>
                <a:srgbClr val="791F82"/>
              </a:solidFill>
            </a:endParaRPr>
          </a:p>
        </p:txBody>
      </p:sp>
      <p:sp>
        <p:nvSpPr>
          <p:cNvPr id="7" name="Textfeld 6">
            <a:extLst>
              <a:ext uri="{FF2B5EF4-FFF2-40B4-BE49-F238E27FC236}">
                <a16:creationId xmlns:a16="http://schemas.microsoft.com/office/drawing/2014/main" xmlns="" id="{DA6E60C8-A4E8-0444-89E8-84589759B5B9}"/>
              </a:ext>
            </a:extLst>
          </p:cNvPr>
          <p:cNvSpPr txBox="1"/>
          <p:nvPr/>
        </p:nvSpPr>
        <p:spPr bwMode="gray">
          <a:xfrm>
            <a:off x="654908" y="1618735"/>
            <a:ext cx="10663881" cy="1396313"/>
          </a:xfrm>
          <a:prstGeom prst="rect">
            <a:avLst/>
          </a:prstGeom>
          <a:noFill/>
        </p:spPr>
        <p:txBody>
          <a:bodyPr wrap="square" lIns="0" tIns="0" rIns="0" bIns="0" rtlCol="0">
            <a:noAutofit/>
          </a:bodyPr>
          <a:lstStyle/>
          <a:p>
            <a:r>
              <a:rPr lang="de-DE" sz="2800" b="1" dirty="0">
                <a:solidFill>
                  <a:schemeClr val="accent1"/>
                </a:solidFill>
              </a:rPr>
              <a:t>I </a:t>
            </a:r>
            <a:r>
              <a:rPr lang="de-DE" sz="2800" b="1" dirty="0" err="1">
                <a:solidFill>
                  <a:schemeClr val="accent1"/>
                </a:solidFill>
              </a:rPr>
              <a:t>invite</a:t>
            </a:r>
            <a:r>
              <a:rPr lang="de-DE" sz="2800" b="1" dirty="0">
                <a:solidFill>
                  <a:schemeClr val="accent1"/>
                </a:solidFill>
              </a:rPr>
              <a:t> </a:t>
            </a:r>
            <a:r>
              <a:rPr lang="de-DE" sz="2800" b="1" dirty="0" err="1">
                <a:solidFill>
                  <a:schemeClr val="accent1"/>
                </a:solidFill>
              </a:rPr>
              <a:t>everyboby</a:t>
            </a:r>
            <a:r>
              <a:rPr lang="de-DE" sz="2800" b="1" dirty="0">
                <a:solidFill>
                  <a:schemeClr val="accent1"/>
                </a:solidFill>
              </a:rPr>
              <a:t> </a:t>
            </a:r>
            <a:r>
              <a:rPr lang="de-DE" sz="2800" b="1" dirty="0" err="1">
                <a:solidFill>
                  <a:schemeClr val="accent1"/>
                </a:solidFill>
              </a:rPr>
              <a:t>to</a:t>
            </a:r>
            <a:r>
              <a:rPr lang="de-DE" sz="2800" b="1" dirty="0">
                <a:solidFill>
                  <a:schemeClr val="accent1"/>
                </a:solidFill>
              </a:rPr>
              <a:t> </a:t>
            </a:r>
            <a:r>
              <a:rPr lang="de-DE" sz="2800" b="1" dirty="0" err="1">
                <a:solidFill>
                  <a:schemeClr val="accent1"/>
                </a:solidFill>
              </a:rPr>
              <a:t>collaborate</a:t>
            </a:r>
            <a:r>
              <a:rPr lang="de-DE" sz="2800" b="1" dirty="0">
                <a:solidFill>
                  <a:schemeClr val="accent1"/>
                </a:solidFill>
              </a:rPr>
              <a:t> in </a:t>
            </a:r>
            <a:r>
              <a:rPr lang="de-DE" sz="2800" b="1" dirty="0" err="1">
                <a:solidFill>
                  <a:schemeClr val="accent1"/>
                </a:solidFill>
              </a:rPr>
              <a:t>the</a:t>
            </a:r>
            <a:r>
              <a:rPr lang="de-DE" sz="2800" b="1" dirty="0">
                <a:solidFill>
                  <a:schemeClr val="accent1"/>
                </a:solidFill>
              </a:rPr>
              <a:t> </a:t>
            </a:r>
            <a:r>
              <a:rPr lang="de-DE" sz="2800" b="1" dirty="0" err="1">
                <a:solidFill>
                  <a:schemeClr val="accent1"/>
                </a:solidFill>
              </a:rPr>
              <a:t>field</a:t>
            </a:r>
            <a:r>
              <a:rPr lang="de-DE" sz="2800" b="1" dirty="0">
                <a:solidFill>
                  <a:schemeClr val="accent1"/>
                </a:solidFill>
              </a:rPr>
              <a:t> </a:t>
            </a:r>
            <a:r>
              <a:rPr lang="de-DE" sz="2800" b="1" dirty="0" err="1">
                <a:solidFill>
                  <a:schemeClr val="accent1"/>
                </a:solidFill>
              </a:rPr>
              <a:t>of</a:t>
            </a:r>
            <a:r>
              <a:rPr lang="de-DE" sz="2800" b="1" dirty="0">
                <a:solidFill>
                  <a:schemeClr val="accent1"/>
                </a:solidFill>
              </a:rPr>
              <a:t> </a:t>
            </a:r>
            <a:r>
              <a:rPr lang="de-DE" sz="2800" b="1" dirty="0" err="1">
                <a:solidFill>
                  <a:schemeClr val="accent1"/>
                </a:solidFill>
              </a:rPr>
              <a:t>explainable</a:t>
            </a:r>
            <a:r>
              <a:rPr lang="de-DE" sz="2800" b="1" dirty="0">
                <a:solidFill>
                  <a:schemeClr val="accent1"/>
                </a:solidFill>
              </a:rPr>
              <a:t> AI 			</a:t>
            </a:r>
            <a:r>
              <a:rPr lang="de-DE" sz="2800" b="1" dirty="0" err="1">
                <a:solidFill>
                  <a:schemeClr val="accent1"/>
                </a:solidFill>
              </a:rPr>
              <a:t>and</a:t>
            </a:r>
            <a:r>
              <a:rPr lang="de-DE" sz="2800" b="1" dirty="0">
                <a:solidFill>
                  <a:schemeClr val="accent1"/>
                </a:solidFill>
              </a:rPr>
              <a:t> </a:t>
            </a:r>
            <a:r>
              <a:rPr lang="de-DE" sz="2800" b="1" dirty="0" err="1">
                <a:solidFill>
                  <a:schemeClr val="accent1"/>
                </a:solidFill>
              </a:rPr>
              <a:t>algorithmic</a:t>
            </a:r>
            <a:r>
              <a:rPr lang="de-DE" sz="2800" b="1" dirty="0">
                <a:solidFill>
                  <a:schemeClr val="accent1"/>
                </a:solidFill>
              </a:rPr>
              <a:t> </a:t>
            </a:r>
            <a:r>
              <a:rPr lang="de-DE" sz="2800" b="1" dirty="0" err="1">
                <a:solidFill>
                  <a:schemeClr val="accent1"/>
                </a:solidFill>
              </a:rPr>
              <a:t>fairness</a:t>
            </a:r>
            <a:endParaRPr lang="de-DE" sz="2800" b="1" dirty="0">
              <a:solidFill>
                <a:schemeClr val="accent1"/>
              </a:solidFill>
            </a:endParaRPr>
          </a:p>
        </p:txBody>
      </p:sp>
      <p:sp>
        <p:nvSpPr>
          <p:cNvPr id="8" name="Textfeld 7">
            <a:extLst>
              <a:ext uri="{FF2B5EF4-FFF2-40B4-BE49-F238E27FC236}">
                <a16:creationId xmlns:a16="http://schemas.microsoft.com/office/drawing/2014/main" xmlns="" id="{3F0333DC-CCBE-8A44-916C-226F12464096}"/>
              </a:ext>
            </a:extLst>
          </p:cNvPr>
          <p:cNvSpPr txBox="1"/>
          <p:nvPr/>
        </p:nvSpPr>
        <p:spPr bwMode="gray">
          <a:xfrm>
            <a:off x="1260389" y="4151871"/>
            <a:ext cx="10058400" cy="1680519"/>
          </a:xfrm>
          <a:prstGeom prst="rect">
            <a:avLst/>
          </a:prstGeom>
          <a:noFill/>
        </p:spPr>
        <p:txBody>
          <a:bodyPr wrap="square" lIns="0" tIns="0" rIns="0" bIns="0" rtlCol="0">
            <a:noAutofit/>
          </a:bodyPr>
          <a:lstStyle/>
          <a:p>
            <a:r>
              <a:rPr lang="de-DE" sz="2800" b="1" dirty="0">
                <a:solidFill>
                  <a:schemeClr val="accent1"/>
                </a:solidFill>
              </a:rPr>
              <a:t>	</a:t>
            </a:r>
            <a:r>
              <a:rPr lang="de-DE" sz="2800" b="1" dirty="0" err="1">
                <a:solidFill>
                  <a:schemeClr val="accent1"/>
                </a:solidFill>
              </a:rPr>
              <a:t>Thank</a:t>
            </a:r>
            <a:r>
              <a:rPr lang="de-DE" sz="2800" b="1" dirty="0">
                <a:solidFill>
                  <a:schemeClr val="accent1"/>
                </a:solidFill>
              </a:rPr>
              <a:t>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for</a:t>
            </a:r>
            <a:r>
              <a:rPr lang="de-DE" sz="2800" b="1" dirty="0">
                <a:solidFill>
                  <a:schemeClr val="accent1"/>
                </a:solidFill>
              </a:rPr>
              <a:t> </a:t>
            </a:r>
            <a:r>
              <a:rPr lang="de-DE" sz="2800" b="1" dirty="0" err="1">
                <a:solidFill>
                  <a:schemeClr val="accent1"/>
                </a:solidFill>
              </a:rPr>
              <a:t>the</a:t>
            </a:r>
            <a:r>
              <a:rPr lang="de-DE" sz="2800" b="1" dirty="0">
                <a:solidFill>
                  <a:schemeClr val="accent1"/>
                </a:solidFill>
              </a:rPr>
              <a:t> time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spend</a:t>
            </a:r>
            <a:r>
              <a:rPr lang="de-DE" sz="2800" b="1" dirty="0">
                <a:solidFill>
                  <a:schemeClr val="accent1"/>
                </a:solidFill>
              </a:rPr>
              <a:t> </a:t>
            </a:r>
            <a:r>
              <a:rPr lang="de-DE" sz="2800" b="1" dirty="0" err="1">
                <a:solidFill>
                  <a:schemeClr val="accent1"/>
                </a:solidFill>
              </a:rPr>
              <a:t>with</a:t>
            </a:r>
            <a:r>
              <a:rPr lang="de-DE" sz="2800" b="1" dirty="0">
                <a:solidFill>
                  <a:schemeClr val="accent1"/>
                </a:solidFill>
              </a:rPr>
              <a:t> </a:t>
            </a:r>
            <a:r>
              <a:rPr lang="de-DE" sz="2800" b="1" dirty="0" err="1">
                <a:solidFill>
                  <a:schemeClr val="accent1"/>
                </a:solidFill>
              </a:rPr>
              <a:t>me</a:t>
            </a:r>
            <a:r>
              <a:rPr lang="de-DE" sz="2800" b="1" dirty="0">
                <a:solidFill>
                  <a:schemeClr val="accent1"/>
                </a:solidFill>
              </a:rPr>
              <a:t> </a:t>
            </a:r>
          </a:p>
        </p:txBody>
      </p:sp>
    </p:spTree>
    <p:extLst>
      <p:ext uri="{BB962C8B-B14F-4D97-AF65-F5344CB8AC3E}">
        <p14:creationId xmlns:p14="http://schemas.microsoft.com/office/powerpoint/2010/main" val="2743399214"/>
      </p:ext>
    </p:extLst>
  </p:cSld>
  <p:clrMapOvr>
    <a:masterClrMapping/>
  </p:clrMapOvr>
  <p:transition xmlns:p14="http://schemas.microsoft.com/office/powerpoint/2010/mai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1ED4D9E-D7B0-5E41-8166-FB5FD3DEB268}"/>
              </a:ext>
            </a:extLst>
          </p:cNvPr>
          <p:cNvSpPr>
            <a:spLocks noGrp="1"/>
          </p:cNvSpPr>
          <p:nvPr>
            <p:ph type="title"/>
          </p:nvPr>
        </p:nvSpPr>
        <p:spPr/>
        <p:txBody>
          <a:bodyPr/>
          <a:lstStyle/>
          <a:p>
            <a:r>
              <a:rPr lang="de-DE" dirty="0"/>
              <a:t>XAI in </a:t>
            </a:r>
            <a:r>
              <a:rPr lang="de-DE" dirty="0" err="1"/>
              <a:t>the</a:t>
            </a:r>
            <a:r>
              <a:rPr lang="de-DE" dirty="0"/>
              <a:t> </a:t>
            </a:r>
            <a:r>
              <a:rPr lang="de-DE" dirty="0" err="1"/>
              <a:t>media</a:t>
            </a:r>
            <a:endParaRPr lang="de-DE" dirty="0"/>
          </a:p>
        </p:txBody>
      </p:sp>
      <p:sp>
        <p:nvSpPr>
          <p:cNvPr id="3" name="Untertitel 2">
            <a:extLst>
              <a:ext uri="{FF2B5EF4-FFF2-40B4-BE49-F238E27FC236}">
                <a16:creationId xmlns:a16="http://schemas.microsoft.com/office/drawing/2014/main" xmlns="" id="{5DA212C8-9779-F74C-9863-560588D70A0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A0ECEF3D-BC06-C944-9DCF-42AE63257035}"/>
              </a:ext>
            </a:extLst>
          </p:cNvPr>
          <p:cNvSpPr>
            <a:spLocks noGrp="1"/>
          </p:cNvSpPr>
          <p:nvPr>
            <p:ph type="sldNum" sz="quarter" idx="12"/>
          </p:nvPr>
        </p:nvSpPr>
        <p:spPr/>
        <p:txBody>
          <a:bodyPr/>
          <a:lstStyle/>
          <a:p>
            <a:fld id="{0C7C1E0B-BD27-42F8-BC6B-2F0636970842}" type="slidenum">
              <a:rPr lang="de-DE" smtClean="0">
                <a:solidFill>
                  <a:srgbClr val="791F82"/>
                </a:solidFill>
              </a:rPr>
              <a:pPr/>
              <a:t>4</a:t>
            </a:fld>
            <a:endParaRPr lang="de-DE" dirty="0">
              <a:solidFill>
                <a:srgbClr val="791F82"/>
              </a:solidFill>
            </a:endParaRPr>
          </a:p>
        </p:txBody>
      </p:sp>
      <p:pic>
        <p:nvPicPr>
          <p:cNvPr id="9" name="Inhaltsplatzhalter 32">
            <a:extLst>
              <a:ext uri="{FF2B5EF4-FFF2-40B4-BE49-F238E27FC236}">
                <a16:creationId xmlns:a16="http://schemas.microsoft.com/office/drawing/2014/main" xmlns="" id="{CE98EC1A-ED82-8342-95E5-49FBBBCAE5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09631" y="2127793"/>
            <a:ext cx="5153887" cy="3102380"/>
          </a:xfrm>
          <a:prstGeom prst="rect">
            <a:avLst/>
          </a:prstGeom>
        </p:spPr>
      </p:pic>
      <p:pic>
        <p:nvPicPr>
          <p:cNvPr id="10" name="Inhaltsplatzhalter 33">
            <a:extLst>
              <a:ext uri="{FF2B5EF4-FFF2-40B4-BE49-F238E27FC236}">
                <a16:creationId xmlns:a16="http://schemas.microsoft.com/office/drawing/2014/main" xmlns="" id="{C8F1628F-AF03-734E-9BF6-13CF85F07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127793"/>
            <a:ext cx="5317147" cy="3102380"/>
          </a:xfrm>
          <a:prstGeom prst="rect">
            <a:avLst/>
          </a:prstGeom>
        </p:spPr>
      </p:pic>
    </p:spTree>
    <p:extLst>
      <p:ext uri="{BB962C8B-B14F-4D97-AF65-F5344CB8AC3E}">
        <p14:creationId xmlns:p14="http://schemas.microsoft.com/office/powerpoint/2010/main" val="1611788801"/>
      </p:ext>
    </p:extLst>
  </p:cSld>
  <p:clrMapOvr>
    <a:masterClrMapping/>
  </p:clrMapOvr>
  <p:transition xmlns:p14="http://schemas.microsoft.com/office/powerpoint/2010/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4606947-3215-A540-96DF-0152D7F183AE}"/>
              </a:ext>
            </a:extLst>
          </p:cNvPr>
          <p:cNvSpPr>
            <a:spLocks noGrp="1"/>
          </p:cNvSpPr>
          <p:nvPr>
            <p:ph type="title"/>
          </p:nvPr>
        </p:nvSpPr>
        <p:spPr/>
        <p:txBody>
          <a:bodyPr/>
          <a:lstStyle/>
          <a:p>
            <a:r>
              <a:rPr lang="de-DE" dirty="0" err="1"/>
              <a:t>It</a:t>
            </a:r>
            <a:r>
              <a:rPr lang="de-DE" dirty="0"/>
              <a:t> </a:t>
            </a:r>
            <a:r>
              <a:rPr lang="de-DE" dirty="0" err="1"/>
              <a:t>is</a:t>
            </a:r>
            <a:r>
              <a:rPr lang="de-DE" dirty="0"/>
              <a:t> a </a:t>
            </a:r>
            <a:r>
              <a:rPr lang="de-DE" dirty="0" err="1"/>
              <a:t>part</a:t>
            </a:r>
            <a:r>
              <a:rPr lang="de-DE" dirty="0"/>
              <a:t> </a:t>
            </a:r>
            <a:r>
              <a:rPr lang="de-DE" dirty="0" err="1"/>
              <a:t>of</a:t>
            </a:r>
            <a:r>
              <a:rPr lang="de-DE" dirty="0"/>
              <a:t> </a:t>
            </a:r>
            <a:r>
              <a:rPr lang="de-DE" dirty="0" err="1"/>
              <a:t>hype</a:t>
            </a:r>
            <a:r>
              <a:rPr lang="de-DE" dirty="0"/>
              <a:t> </a:t>
            </a:r>
            <a:r>
              <a:rPr lang="de-DE" dirty="0" err="1"/>
              <a:t>cycle</a:t>
            </a:r>
            <a:endParaRPr lang="de-DE" dirty="0"/>
          </a:p>
        </p:txBody>
      </p:sp>
      <p:sp>
        <p:nvSpPr>
          <p:cNvPr id="3" name="Untertitel 2">
            <a:extLst>
              <a:ext uri="{FF2B5EF4-FFF2-40B4-BE49-F238E27FC236}">
                <a16:creationId xmlns:a16="http://schemas.microsoft.com/office/drawing/2014/main" xmlns="" id="{28A428B3-72F3-1C48-A4A0-C414F372A1D3}"/>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D1E2B676-7A55-B547-91B2-5605A6F1E627}"/>
              </a:ext>
            </a:extLst>
          </p:cNvPr>
          <p:cNvSpPr>
            <a:spLocks noGrp="1"/>
          </p:cNvSpPr>
          <p:nvPr>
            <p:ph type="sldNum" sz="quarter" idx="12"/>
          </p:nvPr>
        </p:nvSpPr>
        <p:spPr/>
        <p:txBody>
          <a:bodyPr/>
          <a:lstStyle/>
          <a:p>
            <a:fld id="{0C7C1E0B-BD27-42F8-BC6B-2F0636970842}" type="slidenum">
              <a:rPr lang="de-DE" smtClean="0">
                <a:solidFill>
                  <a:srgbClr val="791F82"/>
                </a:solidFill>
              </a:rPr>
              <a:pPr/>
              <a:t>5</a:t>
            </a:fld>
            <a:endParaRPr lang="de-DE" dirty="0">
              <a:solidFill>
                <a:srgbClr val="791F82"/>
              </a:solidFill>
            </a:endParaRPr>
          </a:p>
        </p:txBody>
      </p:sp>
      <p:pic>
        <p:nvPicPr>
          <p:cNvPr id="8" name="Grafik 7">
            <a:extLst>
              <a:ext uri="{FF2B5EF4-FFF2-40B4-BE49-F238E27FC236}">
                <a16:creationId xmlns:a16="http://schemas.microsoft.com/office/drawing/2014/main" xmlns="" id="{7DAABAFC-7B06-954E-8AA5-82E6C5953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0" y="1241900"/>
            <a:ext cx="5198332" cy="4943512"/>
          </a:xfrm>
          <a:prstGeom prst="rect">
            <a:avLst/>
          </a:prstGeom>
        </p:spPr>
      </p:pic>
      <p:sp>
        <p:nvSpPr>
          <p:cNvPr id="9" name="Textfeld 8">
            <a:extLst>
              <a:ext uri="{FF2B5EF4-FFF2-40B4-BE49-F238E27FC236}">
                <a16:creationId xmlns:a16="http://schemas.microsoft.com/office/drawing/2014/main" xmlns="" id="{1D31E91D-B3CC-7F4D-BA83-A1C338929DD2}"/>
              </a:ext>
            </a:extLst>
          </p:cNvPr>
          <p:cNvSpPr txBox="1"/>
          <p:nvPr/>
        </p:nvSpPr>
        <p:spPr bwMode="gray">
          <a:xfrm>
            <a:off x="537210" y="6372684"/>
            <a:ext cx="10378440" cy="297420"/>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www.gartner.com</a:t>
            </a:r>
            <a:r>
              <a:rPr lang="de-DE" sz="1200" dirty="0">
                <a:solidFill>
                  <a:schemeClr val="accent1"/>
                </a:solidFill>
              </a:rPr>
              <a:t>/</a:t>
            </a:r>
            <a:r>
              <a:rPr lang="de-DE" sz="1200" dirty="0" err="1">
                <a:solidFill>
                  <a:schemeClr val="accent1"/>
                </a:solidFill>
              </a:rPr>
              <a:t>smarterwithgartner</a:t>
            </a:r>
            <a:r>
              <a:rPr lang="de-DE" sz="1200" dirty="0">
                <a:solidFill>
                  <a:schemeClr val="accent1"/>
                </a:solidFill>
              </a:rPr>
              <a:t>/5-trends-appear-on-the-gartner-hype-cycle-for-emerging-technologies-2019/</a:t>
            </a:r>
          </a:p>
        </p:txBody>
      </p:sp>
      <p:cxnSp>
        <p:nvCxnSpPr>
          <p:cNvPr id="11" name="Gerade Verbindung mit Pfeil 10">
            <a:extLst>
              <a:ext uri="{FF2B5EF4-FFF2-40B4-BE49-F238E27FC236}">
                <a16:creationId xmlns:a16="http://schemas.microsoft.com/office/drawing/2014/main" xmlns="" id="{58D48423-E986-8040-9E80-9F8CDBB1AA8E}"/>
              </a:ext>
            </a:extLst>
          </p:cNvPr>
          <p:cNvCxnSpPr/>
          <p:nvPr/>
        </p:nvCxnSpPr>
        <p:spPr bwMode="gray">
          <a:xfrm flipV="1">
            <a:off x="1040130" y="2937510"/>
            <a:ext cx="2720340" cy="11430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Smiley 11">
            <a:extLst>
              <a:ext uri="{FF2B5EF4-FFF2-40B4-BE49-F238E27FC236}">
                <a16:creationId xmlns:a16="http://schemas.microsoft.com/office/drawing/2014/main" xmlns="" id="{E9D93A45-4A33-D64F-813F-6D13B7FE1807}"/>
              </a:ext>
            </a:extLst>
          </p:cNvPr>
          <p:cNvSpPr/>
          <p:nvPr/>
        </p:nvSpPr>
        <p:spPr bwMode="gray">
          <a:xfrm>
            <a:off x="240030" y="2806065"/>
            <a:ext cx="594360" cy="491490"/>
          </a:xfrm>
          <a:prstGeom prst="smileyFac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3127136601"/>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8F7C071-189D-5C46-945F-F30CBBE76089}"/>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criminal</a:t>
            </a:r>
            <a:r>
              <a:rPr lang="de-DE" dirty="0"/>
              <a:t> </a:t>
            </a:r>
            <a:r>
              <a:rPr lang="de-DE" dirty="0" err="1"/>
              <a:t>justise</a:t>
            </a:r>
            <a:endParaRPr lang="de-DE" dirty="0"/>
          </a:p>
        </p:txBody>
      </p:sp>
      <p:sp>
        <p:nvSpPr>
          <p:cNvPr id="3" name="Untertitel 2">
            <a:extLst>
              <a:ext uri="{FF2B5EF4-FFF2-40B4-BE49-F238E27FC236}">
                <a16:creationId xmlns:a16="http://schemas.microsoft.com/office/drawing/2014/main" xmlns="" id="{254D83B1-E4EE-DD46-92E1-47FC76C4A86C}"/>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0B018227-66B5-FC48-A777-BB42834D9450}"/>
              </a:ext>
            </a:extLst>
          </p:cNvPr>
          <p:cNvSpPr>
            <a:spLocks noGrp="1"/>
          </p:cNvSpPr>
          <p:nvPr>
            <p:ph type="sldNum" sz="quarter" idx="12"/>
          </p:nvPr>
        </p:nvSpPr>
        <p:spPr/>
        <p:txBody>
          <a:bodyPr/>
          <a:lstStyle/>
          <a:p>
            <a:fld id="{0C7C1E0B-BD27-42F8-BC6B-2F0636970842}" type="slidenum">
              <a:rPr lang="de-DE" smtClean="0">
                <a:solidFill>
                  <a:srgbClr val="791F82"/>
                </a:solidFill>
              </a:rPr>
              <a:pPr/>
              <a:t>6</a:t>
            </a:fld>
            <a:endParaRPr lang="de-DE" dirty="0">
              <a:solidFill>
                <a:srgbClr val="791F82"/>
              </a:solidFill>
            </a:endParaRPr>
          </a:p>
        </p:txBody>
      </p:sp>
      <p:pic>
        <p:nvPicPr>
          <p:cNvPr id="7" name="Inhaltsplatzhalter 13">
            <a:extLst>
              <a:ext uri="{FF2B5EF4-FFF2-40B4-BE49-F238E27FC236}">
                <a16:creationId xmlns:a16="http://schemas.microsoft.com/office/drawing/2014/main" xmlns="" id="{54DD8308-74B2-B24B-A1C1-B1B4B162A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77808" y="1379121"/>
            <a:ext cx="6732727" cy="4829382"/>
          </a:xfrm>
          <a:prstGeom prst="rect">
            <a:avLst/>
          </a:prstGeom>
        </p:spPr>
      </p:pic>
      <p:sp>
        <p:nvSpPr>
          <p:cNvPr id="10" name="Textfeld 9">
            <a:extLst>
              <a:ext uri="{FF2B5EF4-FFF2-40B4-BE49-F238E27FC236}">
                <a16:creationId xmlns:a16="http://schemas.microsoft.com/office/drawing/2014/main" xmlns="" id="{6FA3129D-B212-E041-AC66-E98377E4C32F}"/>
              </a:ext>
            </a:extLst>
          </p:cNvPr>
          <p:cNvSpPr txBox="1"/>
          <p:nvPr/>
        </p:nvSpPr>
        <p:spPr bwMode="gray">
          <a:xfrm>
            <a:off x="7612380" y="1379121"/>
            <a:ext cx="3957414" cy="4438749"/>
          </a:xfrm>
          <a:prstGeom prst="rect">
            <a:avLst/>
          </a:prstGeom>
          <a:noFill/>
        </p:spPr>
        <p:txBody>
          <a:bodyPr wrap="square" lIns="0" tIns="0" rIns="0" bIns="0" rtlCol="0">
            <a:noAutofit/>
          </a:bodyPr>
          <a:lstStyle/>
          <a:p>
            <a:r>
              <a:rPr lang="en-US" dirty="0">
                <a:latin typeface="Calibri" panose="020F0502020204030204" pitchFamily="34" charset="0"/>
                <a:cs typeface="Calibri" panose="020F0502020204030204" pitchFamily="34" charset="0"/>
              </a:rPr>
              <a:t>Eric L. Loomis, </a:t>
            </a:r>
            <a:r>
              <a:rPr lang="en-US" u="sng" dirty="0">
                <a:latin typeface="Calibri" panose="020F0502020204030204" pitchFamily="34" charset="0"/>
                <a:cs typeface="Calibri" panose="020F0502020204030204" pitchFamily="34" charset="0"/>
                <a:hlinkClick r:id="rId4"/>
              </a:rPr>
              <a:t>who was sentenced to six years in prison</a:t>
            </a:r>
            <a:r>
              <a:rPr lang="en-US" dirty="0">
                <a:latin typeface="Calibri" panose="020F0502020204030204" pitchFamily="34" charset="0"/>
                <a:cs typeface="Calibri" panose="020F0502020204030204" pitchFamily="34" charset="0"/>
              </a:rPr>
              <a:t> based in part on a private company’s proprietary software. Mr. Loomis says his right to due process was violated by a judge’s consideration of a report generated by the software’s secret algorithm, one Mr. Loomis was unable to inspect or challenge.</a:t>
            </a:r>
            <a:endParaRPr lang="de-DE" dirty="0">
              <a:solidFill>
                <a:schemeClr val="accent1"/>
              </a:solidFill>
              <a:latin typeface="Calibri" panose="020F0502020204030204" pitchFamily="34" charset="0"/>
              <a:cs typeface="Calibri" panose="020F0502020204030204" pitchFamily="34" charset="0"/>
            </a:endParaRPr>
          </a:p>
          <a:p>
            <a:endParaRPr lang="de-DE" sz="1800" dirty="0" err="1"/>
          </a:p>
        </p:txBody>
      </p:sp>
      <p:sp>
        <p:nvSpPr>
          <p:cNvPr id="11" name="Textfeld 10">
            <a:extLst>
              <a:ext uri="{FF2B5EF4-FFF2-40B4-BE49-F238E27FC236}">
                <a16:creationId xmlns:a16="http://schemas.microsoft.com/office/drawing/2014/main" xmlns="" id="{E1888846-B0CD-D646-B6B3-0D0FB588BB49}"/>
              </a:ext>
            </a:extLst>
          </p:cNvPr>
          <p:cNvSpPr txBox="1"/>
          <p:nvPr/>
        </p:nvSpPr>
        <p:spPr bwMode="gray">
          <a:xfrm>
            <a:off x="594360" y="6327763"/>
            <a:ext cx="10024110" cy="193632"/>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www.propublica.org</a:t>
            </a:r>
            <a:r>
              <a:rPr lang="de-DE" sz="1200" dirty="0">
                <a:solidFill>
                  <a:schemeClr val="accent1"/>
                </a:solidFill>
              </a:rPr>
              <a:t>/</a:t>
            </a:r>
            <a:r>
              <a:rPr lang="de-DE" sz="1200" dirty="0" err="1">
                <a:solidFill>
                  <a:schemeClr val="accent1"/>
                </a:solidFill>
              </a:rPr>
              <a:t>article</a:t>
            </a:r>
            <a:r>
              <a:rPr lang="de-DE" sz="1200" dirty="0">
                <a:solidFill>
                  <a:schemeClr val="accent1"/>
                </a:solidFill>
              </a:rPr>
              <a:t>/</a:t>
            </a:r>
            <a:r>
              <a:rPr lang="de-DE" sz="1200" dirty="0" err="1">
                <a:solidFill>
                  <a:schemeClr val="accent1"/>
                </a:solidFill>
              </a:rPr>
              <a:t>machine</a:t>
            </a:r>
            <a:r>
              <a:rPr lang="de-DE" sz="1200" dirty="0">
                <a:solidFill>
                  <a:schemeClr val="accent1"/>
                </a:solidFill>
              </a:rPr>
              <a:t>-bias-</a:t>
            </a:r>
            <a:r>
              <a:rPr lang="de-DE" sz="1200" dirty="0" err="1">
                <a:solidFill>
                  <a:schemeClr val="accent1"/>
                </a:solidFill>
              </a:rPr>
              <a:t>risk</a:t>
            </a:r>
            <a:r>
              <a:rPr lang="de-DE" sz="1200" dirty="0">
                <a:solidFill>
                  <a:schemeClr val="accent1"/>
                </a:solidFill>
              </a:rPr>
              <a:t>-</a:t>
            </a:r>
            <a:r>
              <a:rPr lang="de-DE" sz="1200" dirty="0" err="1">
                <a:solidFill>
                  <a:schemeClr val="accent1"/>
                </a:solidFill>
              </a:rPr>
              <a:t>assessments</a:t>
            </a:r>
            <a:r>
              <a:rPr lang="de-DE" sz="1200" dirty="0">
                <a:solidFill>
                  <a:schemeClr val="accent1"/>
                </a:solidFill>
              </a:rPr>
              <a:t>-in-</a:t>
            </a:r>
            <a:r>
              <a:rPr lang="de-DE" sz="1200" dirty="0" err="1">
                <a:solidFill>
                  <a:schemeClr val="accent1"/>
                </a:solidFill>
              </a:rPr>
              <a:t>criminal</a:t>
            </a:r>
            <a:r>
              <a:rPr lang="de-DE" sz="1200" dirty="0">
                <a:solidFill>
                  <a:schemeClr val="accent1"/>
                </a:solidFill>
              </a:rPr>
              <a:t>-</a:t>
            </a:r>
            <a:r>
              <a:rPr lang="de-DE" sz="1200" dirty="0" err="1">
                <a:solidFill>
                  <a:schemeClr val="accent1"/>
                </a:solidFill>
              </a:rPr>
              <a:t>sentencing</a:t>
            </a:r>
            <a:endParaRPr lang="de-DE" sz="1200" dirty="0">
              <a:solidFill>
                <a:schemeClr val="accent1"/>
              </a:solidFill>
            </a:endParaRPr>
          </a:p>
        </p:txBody>
      </p:sp>
    </p:spTree>
    <p:extLst>
      <p:ext uri="{BB962C8B-B14F-4D97-AF65-F5344CB8AC3E}">
        <p14:creationId xmlns:p14="http://schemas.microsoft.com/office/powerpoint/2010/main" val="1308062519"/>
      </p:ext>
    </p:extLst>
  </p:cSld>
  <p:clrMapOvr>
    <a:masterClrMapping/>
  </p:clrMapOvr>
  <p:transition xmlns:p14="http://schemas.microsoft.com/office/powerpoint/2010/mai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13D2954-9767-564C-87C3-7744EBB139F3}"/>
              </a:ext>
            </a:extLst>
          </p:cNvPr>
          <p:cNvSpPr>
            <a:spLocks noGrp="1"/>
          </p:cNvSpPr>
          <p:nvPr>
            <p:ph type="title"/>
          </p:nvPr>
        </p:nvSpPr>
        <p:spPr/>
        <p:txBody>
          <a:bodyPr/>
          <a:lstStyle/>
          <a:p>
            <a:r>
              <a:rPr lang="de-DE" dirty="0"/>
              <a:t>AI </a:t>
            </a:r>
            <a:r>
              <a:rPr lang="de-DE" dirty="0" err="1"/>
              <a:t>application</a:t>
            </a:r>
            <a:r>
              <a:rPr lang="de-DE" dirty="0"/>
              <a:t> </a:t>
            </a:r>
            <a:r>
              <a:rPr lang="de-DE" dirty="0" err="1"/>
              <a:t>to</a:t>
            </a:r>
            <a:r>
              <a:rPr lang="de-DE" dirty="0"/>
              <a:t> </a:t>
            </a:r>
            <a:r>
              <a:rPr lang="de-DE" dirty="0" err="1"/>
              <a:t>public</a:t>
            </a:r>
            <a:r>
              <a:rPr lang="de-DE" dirty="0"/>
              <a:t> </a:t>
            </a:r>
            <a:r>
              <a:rPr lang="de-DE" dirty="0" err="1"/>
              <a:t>spending</a:t>
            </a:r>
            <a:endParaRPr lang="de-DE" dirty="0"/>
          </a:p>
        </p:txBody>
      </p:sp>
      <p:sp>
        <p:nvSpPr>
          <p:cNvPr id="3" name="Untertitel 2">
            <a:extLst>
              <a:ext uri="{FF2B5EF4-FFF2-40B4-BE49-F238E27FC236}">
                <a16:creationId xmlns:a16="http://schemas.microsoft.com/office/drawing/2014/main" xmlns="" id="{DEFA4F7F-AEDC-054F-93E1-9BF29C2648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A42257DC-6509-ED46-8C86-DA387973AA44}"/>
              </a:ext>
            </a:extLst>
          </p:cNvPr>
          <p:cNvSpPr>
            <a:spLocks noGrp="1"/>
          </p:cNvSpPr>
          <p:nvPr>
            <p:ph type="sldNum" sz="quarter" idx="12"/>
          </p:nvPr>
        </p:nvSpPr>
        <p:spPr/>
        <p:txBody>
          <a:bodyPr/>
          <a:lstStyle/>
          <a:p>
            <a:fld id="{0C7C1E0B-BD27-42F8-BC6B-2F0636970842}" type="slidenum">
              <a:rPr lang="de-DE" smtClean="0">
                <a:solidFill>
                  <a:srgbClr val="791F82"/>
                </a:solidFill>
              </a:rPr>
              <a:pPr/>
              <a:t>7</a:t>
            </a:fld>
            <a:endParaRPr lang="de-DE" dirty="0">
              <a:solidFill>
                <a:srgbClr val="791F82"/>
              </a:solidFill>
            </a:endParaRPr>
          </a:p>
        </p:txBody>
      </p:sp>
      <p:pic>
        <p:nvPicPr>
          <p:cNvPr id="7" name="Inhaltsplatzhalter 8">
            <a:extLst>
              <a:ext uri="{FF2B5EF4-FFF2-40B4-BE49-F238E27FC236}">
                <a16:creationId xmlns:a16="http://schemas.microsoft.com/office/drawing/2014/main" xmlns="" id="{F87D30F0-92AE-8440-BBB3-9363D3417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450370" y="1307782"/>
            <a:ext cx="6350442" cy="4384689"/>
          </a:xfrm>
          <a:prstGeom prst="rect">
            <a:avLst/>
          </a:prstGeom>
        </p:spPr>
      </p:pic>
      <p:sp>
        <p:nvSpPr>
          <p:cNvPr id="8" name="Textfeld 7">
            <a:extLst>
              <a:ext uri="{FF2B5EF4-FFF2-40B4-BE49-F238E27FC236}">
                <a16:creationId xmlns:a16="http://schemas.microsoft.com/office/drawing/2014/main" xmlns="" id="{BA6979CA-0484-DB42-931D-789CBBC6B708}"/>
              </a:ext>
            </a:extLst>
          </p:cNvPr>
          <p:cNvSpPr txBox="1"/>
          <p:nvPr/>
        </p:nvSpPr>
        <p:spPr bwMode="gray">
          <a:xfrm>
            <a:off x="403277" y="6320790"/>
            <a:ext cx="10466653" cy="274801"/>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www.theverge.com</a:t>
            </a:r>
            <a:r>
              <a:rPr lang="de-DE" sz="1200" dirty="0">
                <a:solidFill>
                  <a:schemeClr val="accent1"/>
                </a:solidFill>
              </a:rPr>
              <a:t>/2018/3/21/17144260/</a:t>
            </a:r>
            <a:r>
              <a:rPr lang="de-DE" sz="1200" dirty="0" err="1">
                <a:solidFill>
                  <a:schemeClr val="accent1"/>
                </a:solidFill>
              </a:rPr>
              <a:t>healthcare</a:t>
            </a:r>
            <a:r>
              <a:rPr lang="de-DE" sz="1200" dirty="0">
                <a:solidFill>
                  <a:schemeClr val="accent1"/>
                </a:solidFill>
              </a:rPr>
              <a:t>-</a:t>
            </a:r>
            <a:r>
              <a:rPr lang="de-DE" sz="1200" dirty="0" err="1">
                <a:solidFill>
                  <a:schemeClr val="accent1"/>
                </a:solidFill>
              </a:rPr>
              <a:t>medicaid</a:t>
            </a:r>
            <a:r>
              <a:rPr lang="de-DE" sz="1200" dirty="0">
                <a:solidFill>
                  <a:schemeClr val="accent1"/>
                </a:solidFill>
              </a:rPr>
              <a:t>-</a:t>
            </a:r>
            <a:r>
              <a:rPr lang="de-DE" sz="1200" dirty="0" err="1">
                <a:solidFill>
                  <a:schemeClr val="accent1"/>
                </a:solidFill>
              </a:rPr>
              <a:t>algorithm</a:t>
            </a:r>
            <a:r>
              <a:rPr lang="de-DE" sz="1200" dirty="0">
                <a:solidFill>
                  <a:schemeClr val="accent1"/>
                </a:solidFill>
              </a:rPr>
              <a:t>-arkansas-</a:t>
            </a:r>
            <a:r>
              <a:rPr lang="de-DE" sz="1200" dirty="0" err="1">
                <a:solidFill>
                  <a:schemeClr val="accent1"/>
                </a:solidFill>
              </a:rPr>
              <a:t>cerebral</a:t>
            </a:r>
            <a:r>
              <a:rPr lang="de-DE" sz="1200" dirty="0">
                <a:solidFill>
                  <a:schemeClr val="accent1"/>
                </a:solidFill>
              </a:rPr>
              <a:t>-</a:t>
            </a:r>
            <a:r>
              <a:rPr lang="de-DE" sz="1200" dirty="0" err="1">
                <a:solidFill>
                  <a:schemeClr val="accent1"/>
                </a:solidFill>
              </a:rPr>
              <a:t>palsy</a:t>
            </a:r>
            <a:endParaRPr lang="de-DE" sz="1200" dirty="0">
              <a:solidFill>
                <a:schemeClr val="accent1"/>
              </a:solidFill>
            </a:endParaRPr>
          </a:p>
          <a:p>
            <a:endParaRPr lang="de-DE" sz="1800" dirty="0" err="1"/>
          </a:p>
        </p:txBody>
      </p:sp>
    </p:spTree>
    <p:extLst>
      <p:ext uri="{BB962C8B-B14F-4D97-AF65-F5344CB8AC3E}">
        <p14:creationId xmlns:p14="http://schemas.microsoft.com/office/powerpoint/2010/main" val="521788280"/>
      </p:ext>
    </p:extLst>
  </p:cSld>
  <p:clrMapOvr>
    <a:masterClrMapping/>
  </p:clrMapOvr>
  <p:transition xmlns:p14="http://schemas.microsoft.com/office/powerpoint/2010/mai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89EAD71-A3FC-A447-95D3-D438C224A0D3}"/>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patient</a:t>
            </a:r>
            <a:r>
              <a:rPr lang="de-DE" dirty="0"/>
              <a:t> </a:t>
            </a:r>
            <a:r>
              <a:rPr lang="de-DE" dirty="0" err="1"/>
              <a:t>diagnostics</a:t>
            </a:r>
            <a:endParaRPr lang="de-DE" dirty="0"/>
          </a:p>
        </p:txBody>
      </p:sp>
      <p:sp>
        <p:nvSpPr>
          <p:cNvPr id="3" name="Untertitel 2">
            <a:extLst>
              <a:ext uri="{FF2B5EF4-FFF2-40B4-BE49-F238E27FC236}">
                <a16:creationId xmlns:a16="http://schemas.microsoft.com/office/drawing/2014/main" xmlns="" id="{443D395D-B740-0C46-9142-67CEB99E0636}"/>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961A4A00-3998-E84B-B695-FCBE356C2B39}"/>
              </a:ext>
            </a:extLst>
          </p:cNvPr>
          <p:cNvSpPr>
            <a:spLocks noGrp="1"/>
          </p:cNvSpPr>
          <p:nvPr>
            <p:ph type="sldNum" sz="quarter" idx="12"/>
          </p:nvPr>
        </p:nvSpPr>
        <p:spPr/>
        <p:txBody>
          <a:bodyPr/>
          <a:lstStyle/>
          <a:p>
            <a:fld id="{0C7C1E0B-BD27-42F8-BC6B-2F0636970842}" type="slidenum">
              <a:rPr lang="de-DE" smtClean="0">
                <a:solidFill>
                  <a:srgbClr val="791F82"/>
                </a:solidFill>
              </a:rPr>
              <a:pPr/>
              <a:t>8</a:t>
            </a:fld>
            <a:endParaRPr lang="de-DE" dirty="0">
              <a:solidFill>
                <a:srgbClr val="791F82"/>
              </a:solidFill>
            </a:endParaRPr>
          </a:p>
        </p:txBody>
      </p:sp>
      <p:pic>
        <p:nvPicPr>
          <p:cNvPr id="8" name="Grafik 7">
            <a:extLst>
              <a:ext uri="{FF2B5EF4-FFF2-40B4-BE49-F238E27FC236}">
                <a16:creationId xmlns:a16="http://schemas.microsoft.com/office/drawing/2014/main" xmlns="" id="{020586A5-5AD6-0143-8601-B1C095A91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49" y="2083729"/>
            <a:ext cx="10201167" cy="3422650"/>
          </a:xfrm>
          <a:prstGeom prst="rect">
            <a:avLst/>
          </a:prstGeom>
        </p:spPr>
      </p:pic>
    </p:spTree>
    <p:extLst>
      <p:ext uri="{BB962C8B-B14F-4D97-AF65-F5344CB8AC3E}">
        <p14:creationId xmlns:p14="http://schemas.microsoft.com/office/powerpoint/2010/main" val="303454223"/>
      </p:ext>
    </p:extLst>
  </p:cSld>
  <p:clrMapOvr>
    <a:masterClrMapping/>
  </p:clrMapOvr>
  <p:transition xmlns:p14="http://schemas.microsoft.com/office/powerpoint/2010/mai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03099C7-43EF-AD43-BB88-A4B41E602715}"/>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consumer</a:t>
            </a:r>
            <a:r>
              <a:rPr lang="de-DE" dirty="0"/>
              <a:t> </a:t>
            </a:r>
            <a:r>
              <a:rPr lang="de-DE" dirty="0" err="1"/>
              <a:t>finance</a:t>
            </a:r>
            <a:endParaRPr lang="de-DE" dirty="0"/>
          </a:p>
        </p:txBody>
      </p:sp>
      <p:sp>
        <p:nvSpPr>
          <p:cNvPr id="3" name="Untertitel 2">
            <a:extLst>
              <a:ext uri="{FF2B5EF4-FFF2-40B4-BE49-F238E27FC236}">
                <a16:creationId xmlns:a16="http://schemas.microsoft.com/office/drawing/2014/main" xmlns="" id="{03ABAE10-C04E-C748-813E-F2B720F1A180}"/>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1541505B-E3F8-4445-B393-1B4BC18C2DB2}"/>
              </a:ext>
            </a:extLst>
          </p:cNvPr>
          <p:cNvSpPr>
            <a:spLocks noGrp="1"/>
          </p:cNvSpPr>
          <p:nvPr>
            <p:ph type="sldNum" sz="quarter" idx="12"/>
          </p:nvPr>
        </p:nvSpPr>
        <p:spPr/>
        <p:txBody>
          <a:bodyPr/>
          <a:lstStyle/>
          <a:p>
            <a:fld id="{0C7C1E0B-BD27-42F8-BC6B-2F0636970842}" type="slidenum">
              <a:rPr lang="de-DE" smtClean="0">
                <a:solidFill>
                  <a:srgbClr val="791F82"/>
                </a:solidFill>
              </a:rPr>
              <a:pPr/>
              <a:t>9</a:t>
            </a:fld>
            <a:endParaRPr lang="de-DE" dirty="0">
              <a:solidFill>
                <a:srgbClr val="791F82"/>
              </a:solidFill>
            </a:endParaRPr>
          </a:p>
        </p:txBody>
      </p:sp>
      <p:pic>
        <p:nvPicPr>
          <p:cNvPr id="8" name="Grafik 7">
            <a:extLst>
              <a:ext uri="{FF2B5EF4-FFF2-40B4-BE49-F238E27FC236}">
                <a16:creationId xmlns:a16="http://schemas.microsoft.com/office/drawing/2014/main" xmlns="" id="{46AB8BA5-3A03-B44E-B891-AEFE2A9E2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531" y="1323134"/>
            <a:ext cx="4062250" cy="4896167"/>
          </a:xfrm>
          <a:prstGeom prst="rect">
            <a:avLst/>
          </a:prstGeom>
        </p:spPr>
      </p:pic>
      <p:pic>
        <p:nvPicPr>
          <p:cNvPr id="11" name="Grafik 10">
            <a:extLst>
              <a:ext uri="{FF2B5EF4-FFF2-40B4-BE49-F238E27FC236}">
                <a16:creationId xmlns:a16="http://schemas.microsoft.com/office/drawing/2014/main" xmlns="" id="{D474A9D0-6434-0E45-8658-38B07777F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455" y="1395360"/>
            <a:ext cx="3894025" cy="4823941"/>
          </a:xfrm>
          <a:prstGeom prst="rect">
            <a:avLst/>
          </a:prstGeom>
        </p:spPr>
      </p:pic>
    </p:spTree>
    <p:extLst>
      <p:ext uri="{BB962C8B-B14F-4D97-AF65-F5344CB8AC3E}">
        <p14:creationId xmlns:p14="http://schemas.microsoft.com/office/powerpoint/2010/main" val="1927448757"/>
      </p:ext>
    </p:extLst>
  </p:cSld>
  <p:clrMapOvr>
    <a:masterClrMapping/>
  </p:clrMapOvr>
  <p:transition xmlns:p14="http://schemas.microsoft.com/office/powerpoint/2010/mai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TDesgin">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extLst>
    <a:ext uri="{05A4C25C-085E-4340-85A3-A5531E510DB2}">
      <thm15:themeFamily xmlns:thm15="http://schemas.microsoft.com/office/thememl/2012/main" xmlns="" name="SITDesgin" id="{450FE8A5-1E09-4B94-A255-54E8D41ED749}" vid="{D54F68EF-E278-4555-80A2-16497FEE0FAF}"/>
    </a:ext>
  </a:extLst>
</a:theme>
</file>

<file path=ppt/theme/theme2.xml><?xml version="1.0" encoding="utf-8"?>
<a:theme xmlns:a="http://schemas.openxmlformats.org/drawingml/2006/main" name="1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1ACC876CE3A44F478EE71CB26A783AD8" ma:contentTypeVersion="19" ma:contentTypeDescription="Ein neues Dokument erstellen." ma:contentTypeScope="" ma:versionID="25507cf4af8fb1d8de82391dbb3e6f15">
  <xsd:schema xmlns:xsd="http://www.w3.org/2001/XMLSchema" xmlns:xs="http://www.w3.org/2001/XMLSchema" xmlns:p="http://schemas.microsoft.com/office/2006/metadata/properties" xmlns:ns2="ba67ce5e-c854-4740-ad82-d43e92eddd3a" targetNamespace="http://schemas.microsoft.com/office/2006/metadata/properties" ma:root="true" ma:fieldsID="17ecff26cc7bf53af75335e00dc68865" ns2:_="">
    <xsd:import namespace="ba67ce5e-c854-4740-ad82-d43e92eddd3a"/>
    <xsd:element name="properties">
      <xsd:complexType>
        <xsd:sequence>
          <xsd:element name="documentManagement">
            <xsd:complexType>
              <xsd:all>
                <xsd:element ref="ns2:Kategori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7ce5e-c854-4740-ad82-d43e92eddd3a" elementFormDefault="qualified">
    <xsd:import namespace="http://schemas.microsoft.com/office/2006/documentManagement/types"/>
    <xsd:import namespace="http://schemas.microsoft.com/office/infopath/2007/PartnerControls"/>
    <xsd:element name="Kategorie" ma:index="8" nillable="true" ma:displayName="Kategorie" ma:list="{eab58be9-f6c1-4521-aa41-890aaa8195a1}" ma:internalName="Kategori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Kategorie xmlns="ba67ce5e-c854-4740-ad82-d43e92eddd3a" xsi:nil="true"/>
  </documentManagement>
</p:properties>
</file>

<file path=customXml/itemProps1.xml><?xml version="1.0" encoding="utf-8"?>
<ds:datastoreItem xmlns:ds="http://schemas.openxmlformats.org/officeDocument/2006/customXml" ds:itemID="{5C76D512-E363-40A4-89F5-E8BB39E50B5A}">
  <ds:schemaRefs>
    <ds:schemaRef ds:uri="http://schemas.microsoft.com/sharepoint/v3/contenttype/forms"/>
  </ds:schemaRefs>
</ds:datastoreItem>
</file>

<file path=customXml/itemProps2.xml><?xml version="1.0" encoding="utf-8"?>
<ds:datastoreItem xmlns:ds="http://schemas.openxmlformats.org/officeDocument/2006/customXml" ds:itemID="{5FB3AA55-9209-4379-A5DC-5A9B5F5ACD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67ce5e-c854-4740-ad82-d43e92eddd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39A6DE-9F1E-4343-AB8E-D399B788E32B}">
  <ds:schemaRef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ba67ce5e-c854-4740-ad82-d43e92eddd3a"/>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609</TotalTime>
  <Words>1128</Words>
  <Application>Microsoft Macintosh PowerPoint</Application>
  <PresentationFormat>Custom</PresentationFormat>
  <Paragraphs>258</Paragraphs>
  <Slides>37</Slides>
  <Notes>6</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40" baseType="lpstr">
      <vt:lpstr>SITDesgin</vt:lpstr>
      <vt:lpstr>1_Larissa</vt:lpstr>
      <vt:lpstr>think-cell Folie</vt:lpstr>
      <vt:lpstr>PowerPoint Presentation</vt:lpstr>
      <vt:lpstr>Schwarz group</vt:lpstr>
      <vt:lpstr>Agenda</vt:lpstr>
      <vt:lpstr>XAI in the media</vt:lpstr>
      <vt:lpstr>It is a part of hype cycle</vt:lpstr>
      <vt:lpstr>AI application for criminal justise</vt:lpstr>
      <vt:lpstr>AI application to public spending</vt:lpstr>
      <vt:lpstr>AI application for patient diagnostics</vt:lpstr>
      <vt:lpstr>AI application for consumer finance</vt:lpstr>
      <vt:lpstr>Just happened</vt:lpstr>
      <vt:lpstr>Application in FInance</vt:lpstr>
      <vt:lpstr>HIGH StAKEs decisions</vt:lpstr>
      <vt:lpstr>AI Regulation for finance (Eu AND USA)</vt:lpstr>
      <vt:lpstr>Regulation is coming</vt:lpstr>
      <vt:lpstr>Books</vt:lpstr>
      <vt:lpstr>What is XAI?</vt:lpstr>
      <vt:lpstr>All attention was here</vt:lpstr>
      <vt:lpstr>What data scientists get wrong about XAI</vt:lpstr>
      <vt:lpstr>Why we need XAI?</vt:lpstr>
      <vt:lpstr>Emerging and existing approaches for tabular data</vt:lpstr>
      <vt:lpstr>Emerging and existing approaches for tabular data</vt:lpstr>
      <vt:lpstr>Try CORELS</vt:lpstr>
      <vt:lpstr>XAI in retail</vt:lpstr>
      <vt:lpstr>Consider a problem of promotion planning</vt:lpstr>
      <vt:lpstr>Consider a problem of promotion planning</vt:lpstr>
      <vt:lpstr>Consider a problem of promotion planning</vt:lpstr>
      <vt:lpstr>Consider a problem of promotion planning</vt:lpstr>
      <vt:lpstr>EXAMPLE</vt:lpstr>
      <vt:lpstr>LIME</vt:lpstr>
      <vt:lpstr>SHAP</vt:lpstr>
      <vt:lpstr>Anchor</vt:lpstr>
      <vt:lpstr>Counterfactual explanations</vt:lpstr>
      <vt:lpstr>Contrastive explanations</vt:lpstr>
      <vt:lpstr>Xai for nlp and computer vision</vt:lpstr>
      <vt:lpstr>Xai for nlp and computer vision</vt:lpstr>
      <vt:lpstr>JOIN the club</vt:lpstr>
      <vt:lpstr>PowerPoint Presentation</vt:lpstr>
    </vt:vector>
  </TitlesOfParts>
  <Company>Lidl Stiftung &amp; Co. KG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Braun, Benjamin Dominik</dc:creator>
  <cp:lastModifiedBy>Andrey Sharapov</cp:lastModifiedBy>
  <cp:revision>149</cp:revision>
  <dcterms:created xsi:type="dcterms:W3CDTF">2018-07-13T13:55:47Z</dcterms:created>
  <dcterms:modified xsi:type="dcterms:W3CDTF">2019-11-13T06:30:39Z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0x0101001ACC876CE3A44F478EE71CB26A783AD8</vt:lpwstr>
  </property>
  <property fmtid="{D5CDD505-2E9C-101B-9397-08002B2CF9AE}" pid="3" name="Order">
    <vt:r8>30900</vt:r8>
  </property>
</Properties>
</file>